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2.xml"/>
  <Override ContentType="application/vnd.openxmlformats-officedocument.presentationml.slide+xml" PartName="/ppt/slides/slide98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92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  <p:sldId id="335" r:id="rId86"/>
    <p:sldId id="336" r:id="rId87"/>
    <p:sldId id="337" r:id="rId88"/>
    <p:sldId id="338" r:id="rId89"/>
    <p:sldId id="339" r:id="rId90"/>
    <p:sldId id="340" r:id="rId91"/>
    <p:sldId id="341" r:id="rId92"/>
    <p:sldId id="342" r:id="rId93"/>
    <p:sldId id="343" r:id="rId94"/>
    <p:sldId id="344" r:id="rId95"/>
    <p:sldId id="345" r:id="rId96"/>
    <p:sldId id="346" r:id="rId97"/>
    <p:sldId id="347" r:id="rId98"/>
    <p:sldId id="348" r:id="rId99"/>
    <p:sldId id="349" r:id="rId100"/>
    <p:sldId id="350" r:id="rId101"/>
    <p:sldId id="351" r:id="rId102"/>
    <p:sldId id="352" r:id="rId103"/>
    <p:sldId id="353" r:id="rId104"/>
    <p:sldId id="354" r:id="rId105"/>
    <p:sldId id="355" r:id="rId106"/>
    <p:sldId id="356" r:id="rId107"/>
    <p:sldId id="357" r:id="rId108"/>
    <p:sldId id="358" r:id="rId109"/>
    <p:sldId id="359" r:id="rId110"/>
    <p:sldId id="360" r:id="rId111"/>
  </p:sldIdLst>
  <p:sldSz cy="5143500" cx="9144000"/>
  <p:notesSz cx="6858000" cy="9144000"/>
  <p:embeddedFontLst>
    <p:embeddedFont>
      <p:font typeface="Rubik Light"/>
      <p:regular r:id="rId112"/>
      <p:bold r:id="rId113"/>
      <p:italic r:id="rId114"/>
      <p:boldItalic r:id="rId115"/>
    </p:embeddedFont>
    <p:embeddedFont>
      <p:font typeface="Nunito"/>
      <p:regular r:id="rId116"/>
      <p:bold r:id="rId117"/>
      <p:italic r:id="rId118"/>
      <p:boldItalic r:id="rId119"/>
    </p:embeddedFont>
    <p:embeddedFont>
      <p:font typeface="Montserrat"/>
      <p:regular r:id="rId120"/>
      <p:bold r:id="rId121"/>
      <p:italic r:id="rId122"/>
      <p:boldItalic r:id="rId123"/>
    </p:embeddedFont>
    <p:embeddedFont>
      <p:font typeface="Nunito ExtraBold"/>
      <p:bold r:id="rId124"/>
      <p:boldItalic r:id="rId125"/>
    </p:embeddedFont>
    <p:embeddedFont>
      <p:font typeface="Rubik"/>
      <p:regular r:id="rId126"/>
      <p:bold r:id="rId127"/>
      <p:italic r:id="rId128"/>
      <p:boldItalic r:id="rId129"/>
    </p:embeddedFont>
    <p:embeddedFont>
      <p:font typeface="Rajdhani"/>
      <p:regular r:id="rId130"/>
      <p:bold r:id="rId131"/>
    </p:embeddedFont>
    <p:embeddedFont>
      <p:font typeface="Open Sans Light"/>
      <p:regular r:id="rId132"/>
      <p:bold r:id="rId133"/>
      <p:italic r:id="rId134"/>
      <p:boldItalic r:id="rId135"/>
    </p:embeddedFont>
    <p:embeddedFont>
      <p:font typeface="Open Sans"/>
      <p:regular r:id="rId136"/>
      <p:bold r:id="rId137"/>
      <p:italic r:id="rId138"/>
      <p:boldItalic r:id="rId139"/>
    </p:embeddedFont>
    <p:embeddedFont>
      <p:font typeface="Karla"/>
      <p:regular r:id="rId140"/>
      <p:bold r:id="rId141"/>
      <p:italic r:id="rId142"/>
      <p:boldItalic r:id="rId1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51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51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07" Type="http://schemas.openxmlformats.org/officeDocument/2006/relationships/slide" Target="slides/slide101.xml"/><Relationship Id="rId106" Type="http://schemas.openxmlformats.org/officeDocument/2006/relationships/slide" Target="slides/slide100.xml"/><Relationship Id="rId105" Type="http://schemas.openxmlformats.org/officeDocument/2006/relationships/slide" Target="slides/slide99.xml"/><Relationship Id="rId104" Type="http://schemas.openxmlformats.org/officeDocument/2006/relationships/slide" Target="slides/slide98.xml"/><Relationship Id="rId109" Type="http://schemas.openxmlformats.org/officeDocument/2006/relationships/slide" Target="slides/slide103.xml"/><Relationship Id="rId108" Type="http://schemas.openxmlformats.org/officeDocument/2006/relationships/slide" Target="slides/slide102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103" Type="http://schemas.openxmlformats.org/officeDocument/2006/relationships/slide" Target="slides/slide97.xml"/><Relationship Id="rId102" Type="http://schemas.openxmlformats.org/officeDocument/2006/relationships/slide" Target="slides/slide96.xml"/><Relationship Id="rId101" Type="http://schemas.openxmlformats.org/officeDocument/2006/relationships/slide" Target="slides/slide95.xml"/><Relationship Id="rId100" Type="http://schemas.openxmlformats.org/officeDocument/2006/relationships/slide" Target="slides/slide94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29" Type="http://schemas.openxmlformats.org/officeDocument/2006/relationships/font" Target="fonts/Rubik-boldItalic.fntdata"/><Relationship Id="rId128" Type="http://schemas.openxmlformats.org/officeDocument/2006/relationships/font" Target="fonts/Rubik-italic.fntdata"/><Relationship Id="rId127" Type="http://schemas.openxmlformats.org/officeDocument/2006/relationships/font" Target="fonts/Rubik-bold.fntdata"/><Relationship Id="rId126" Type="http://schemas.openxmlformats.org/officeDocument/2006/relationships/font" Target="fonts/Rubik-regular.fntdata"/><Relationship Id="rId26" Type="http://schemas.openxmlformats.org/officeDocument/2006/relationships/slide" Target="slides/slide20.xml"/><Relationship Id="rId121" Type="http://schemas.openxmlformats.org/officeDocument/2006/relationships/font" Target="fonts/Montserrat-bold.fntdata"/><Relationship Id="rId25" Type="http://schemas.openxmlformats.org/officeDocument/2006/relationships/slide" Target="slides/slide19.xml"/><Relationship Id="rId120" Type="http://schemas.openxmlformats.org/officeDocument/2006/relationships/font" Target="fonts/Montserrat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125" Type="http://schemas.openxmlformats.org/officeDocument/2006/relationships/font" Target="fonts/NunitoExtraBold-boldItalic.fntdata"/><Relationship Id="rId29" Type="http://schemas.openxmlformats.org/officeDocument/2006/relationships/slide" Target="slides/slide23.xml"/><Relationship Id="rId124" Type="http://schemas.openxmlformats.org/officeDocument/2006/relationships/font" Target="fonts/NunitoExtraBold-bold.fntdata"/><Relationship Id="rId123" Type="http://schemas.openxmlformats.org/officeDocument/2006/relationships/font" Target="fonts/Montserrat-boldItalic.fntdata"/><Relationship Id="rId122" Type="http://schemas.openxmlformats.org/officeDocument/2006/relationships/font" Target="fonts/Montserrat-italic.fntdata"/><Relationship Id="rId95" Type="http://schemas.openxmlformats.org/officeDocument/2006/relationships/slide" Target="slides/slide89.xml"/><Relationship Id="rId94" Type="http://schemas.openxmlformats.org/officeDocument/2006/relationships/slide" Target="slides/slide88.xml"/><Relationship Id="rId97" Type="http://schemas.openxmlformats.org/officeDocument/2006/relationships/slide" Target="slides/slide91.xml"/><Relationship Id="rId96" Type="http://schemas.openxmlformats.org/officeDocument/2006/relationships/slide" Target="slides/slide90.xml"/><Relationship Id="rId11" Type="http://schemas.openxmlformats.org/officeDocument/2006/relationships/slide" Target="slides/slide5.xml"/><Relationship Id="rId99" Type="http://schemas.openxmlformats.org/officeDocument/2006/relationships/slide" Target="slides/slide93.xml"/><Relationship Id="rId10" Type="http://schemas.openxmlformats.org/officeDocument/2006/relationships/slide" Target="slides/slide4.xml"/><Relationship Id="rId98" Type="http://schemas.openxmlformats.org/officeDocument/2006/relationships/slide" Target="slides/slide92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slide" Target="slides/slide85.xml"/><Relationship Id="rId90" Type="http://schemas.openxmlformats.org/officeDocument/2006/relationships/slide" Target="slides/slide84.xml"/><Relationship Id="rId93" Type="http://schemas.openxmlformats.org/officeDocument/2006/relationships/slide" Target="slides/slide87.xml"/><Relationship Id="rId92" Type="http://schemas.openxmlformats.org/officeDocument/2006/relationships/slide" Target="slides/slide86.xml"/><Relationship Id="rId118" Type="http://schemas.openxmlformats.org/officeDocument/2006/relationships/font" Target="fonts/Nunito-italic.fntdata"/><Relationship Id="rId117" Type="http://schemas.openxmlformats.org/officeDocument/2006/relationships/font" Target="fonts/Nunito-bold.fntdata"/><Relationship Id="rId116" Type="http://schemas.openxmlformats.org/officeDocument/2006/relationships/font" Target="fonts/Nunito-regular.fntdata"/><Relationship Id="rId115" Type="http://schemas.openxmlformats.org/officeDocument/2006/relationships/font" Target="fonts/RubikLight-boldItalic.fntdata"/><Relationship Id="rId119" Type="http://schemas.openxmlformats.org/officeDocument/2006/relationships/font" Target="fonts/Nunito-boldItalic.fntdata"/><Relationship Id="rId15" Type="http://schemas.openxmlformats.org/officeDocument/2006/relationships/slide" Target="slides/slide9.xml"/><Relationship Id="rId110" Type="http://schemas.openxmlformats.org/officeDocument/2006/relationships/slide" Target="slides/slide104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14" Type="http://schemas.openxmlformats.org/officeDocument/2006/relationships/font" Target="fonts/RubikLight-italic.fntdata"/><Relationship Id="rId18" Type="http://schemas.openxmlformats.org/officeDocument/2006/relationships/slide" Target="slides/slide12.xml"/><Relationship Id="rId113" Type="http://schemas.openxmlformats.org/officeDocument/2006/relationships/font" Target="fonts/RubikLight-bold.fntdata"/><Relationship Id="rId112" Type="http://schemas.openxmlformats.org/officeDocument/2006/relationships/font" Target="fonts/RubikLight-regular.fntdata"/><Relationship Id="rId111" Type="http://schemas.openxmlformats.org/officeDocument/2006/relationships/slide" Target="slides/slide105.xml"/><Relationship Id="rId84" Type="http://schemas.openxmlformats.org/officeDocument/2006/relationships/slide" Target="slides/slide78.xml"/><Relationship Id="rId83" Type="http://schemas.openxmlformats.org/officeDocument/2006/relationships/slide" Target="slides/slide77.xml"/><Relationship Id="rId86" Type="http://schemas.openxmlformats.org/officeDocument/2006/relationships/slide" Target="slides/slide80.xml"/><Relationship Id="rId85" Type="http://schemas.openxmlformats.org/officeDocument/2006/relationships/slide" Target="slides/slide79.xml"/><Relationship Id="rId88" Type="http://schemas.openxmlformats.org/officeDocument/2006/relationships/slide" Target="slides/slide82.xml"/><Relationship Id="rId87" Type="http://schemas.openxmlformats.org/officeDocument/2006/relationships/slide" Target="slides/slide81.xml"/><Relationship Id="rId89" Type="http://schemas.openxmlformats.org/officeDocument/2006/relationships/slide" Target="slides/slide83.xml"/><Relationship Id="rId80" Type="http://schemas.openxmlformats.org/officeDocument/2006/relationships/slide" Target="slides/slide74.xml"/><Relationship Id="rId82" Type="http://schemas.openxmlformats.org/officeDocument/2006/relationships/slide" Target="slides/slide76.xml"/><Relationship Id="rId81" Type="http://schemas.openxmlformats.org/officeDocument/2006/relationships/slide" Target="slides/slide7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3" Type="http://schemas.openxmlformats.org/officeDocument/2006/relationships/font" Target="fonts/Karla-boldItalic.fntdata"/><Relationship Id="rId142" Type="http://schemas.openxmlformats.org/officeDocument/2006/relationships/font" Target="fonts/Karla-italic.fntdata"/><Relationship Id="rId141" Type="http://schemas.openxmlformats.org/officeDocument/2006/relationships/font" Target="fonts/Karla-bold.fntdata"/><Relationship Id="rId140" Type="http://schemas.openxmlformats.org/officeDocument/2006/relationships/font" Target="fonts/Karla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75" Type="http://schemas.openxmlformats.org/officeDocument/2006/relationships/slide" Target="slides/slide69.xml"/><Relationship Id="rId74" Type="http://schemas.openxmlformats.org/officeDocument/2006/relationships/slide" Target="slides/slide68.xml"/><Relationship Id="rId77" Type="http://schemas.openxmlformats.org/officeDocument/2006/relationships/slide" Target="slides/slide71.xml"/><Relationship Id="rId76" Type="http://schemas.openxmlformats.org/officeDocument/2006/relationships/slide" Target="slides/slide70.xml"/><Relationship Id="rId79" Type="http://schemas.openxmlformats.org/officeDocument/2006/relationships/slide" Target="slides/slide73.xml"/><Relationship Id="rId78" Type="http://schemas.openxmlformats.org/officeDocument/2006/relationships/slide" Target="slides/slide72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139" Type="http://schemas.openxmlformats.org/officeDocument/2006/relationships/font" Target="fonts/OpenSans-boldItalic.fntdata"/><Relationship Id="rId138" Type="http://schemas.openxmlformats.org/officeDocument/2006/relationships/font" Target="fonts/OpenSans-italic.fntdata"/><Relationship Id="rId137" Type="http://schemas.openxmlformats.org/officeDocument/2006/relationships/font" Target="fonts/OpenSans-bold.fntdata"/><Relationship Id="rId132" Type="http://schemas.openxmlformats.org/officeDocument/2006/relationships/font" Target="fonts/OpenSansLight-regular.fntdata"/><Relationship Id="rId131" Type="http://schemas.openxmlformats.org/officeDocument/2006/relationships/font" Target="fonts/Rajdhani-bold.fntdata"/><Relationship Id="rId130" Type="http://schemas.openxmlformats.org/officeDocument/2006/relationships/font" Target="fonts/Rajdhani-regular.fntdata"/><Relationship Id="rId136" Type="http://schemas.openxmlformats.org/officeDocument/2006/relationships/font" Target="fonts/OpenSans-regular.fntdata"/><Relationship Id="rId135" Type="http://schemas.openxmlformats.org/officeDocument/2006/relationships/font" Target="fonts/OpenSansLight-boldItalic.fntdata"/><Relationship Id="rId134" Type="http://schemas.openxmlformats.org/officeDocument/2006/relationships/font" Target="fonts/OpenSansLight-italic.fntdata"/><Relationship Id="rId133" Type="http://schemas.openxmlformats.org/officeDocument/2006/relationships/font" Target="fonts/OpenSansLight-bold.fntdata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slide" Target="slides/slide6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9" Type="http://schemas.openxmlformats.org/officeDocument/2006/relationships/slide" Target="slides/slide53.xml"/><Relationship Id="rId58" Type="http://schemas.openxmlformats.org/officeDocument/2006/relationships/slide" Target="slides/slide52.xml"/></Relationships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4.gif>
</file>

<file path=ppt/media/image35.png>
</file>

<file path=ppt/media/image36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e09d949fcd_0_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e09d949fcd_0_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1e09d949fcd_0_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e09d949fcd_0_44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e09d949fcd_0_44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1e09d949fcd_0_44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e09d949fcd_0_173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e09d949fcd_0_173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g1e09d949fcd_0_173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g1e09d949fcd_0_182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" name="Google Shape;1295;g1e09d949fcd_0_182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g1e09d949fcd_0_182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1e09d949fcd_0_181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1e09d949fcd_0_181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g1e09d949fcd_0_181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1e09d949fcd_0_157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1e09d949fcd_0_157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g1e09d949fcd_0_157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1e09d949fcd_0_188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" name="Google Shape;1343;g1e09d949fcd_0_188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" name="Google Shape;1344;g1e09d949fcd_0_188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1e09d949fcd_0_189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" name="Google Shape;1350;g1e09d949fcd_0_189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g1e09d949fcd_0_189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e09d949fcd_0_36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e09d949fcd_0_36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1e09d949fcd_0_36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e09d949fcd_0_44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e09d949fcd_0_44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1e09d949fcd_0_44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e09d949fcd_0_46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e09d949fcd_0_46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1e09d949fcd_0_46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e09d949fcd_0_46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e09d949fcd_0_46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1e09d949fcd_0_46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e09d949fcd_0_49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e09d949fcd_0_49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1e09d949fcd_0_49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e09d949fcd_0_47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e09d949fcd_0_47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1e09d949fcd_0_47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e09d949fcd_0_50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e09d949fcd_0_50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1e09d949fcd_0_50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e09d949fcd_0_50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e09d949fcd_0_50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1e09d949fcd_0_50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e09d949fcd_0_53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e09d949fcd_0_53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1e09d949fcd_0_53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e09d949fcd_0_16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e09d949fcd_0_16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1e09d949fcd_0_16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e09d949fcd_0_56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e09d949fcd_0_56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1e09d949fcd_0_56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e09d949fcd_0_58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e09d949fcd_0_58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1e09d949fcd_0_58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e09d949fcd_0_167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e09d949fcd_0_167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1e09d949fcd_0_167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e09d949fcd_0_207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e09d949fcd_0_207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1e09d949fcd_0_207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e09d949fcd_0_158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e09d949fcd_0_158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1e09d949fcd_0_158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e09d949fcd_0_158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e09d949fcd_0_158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1e09d949fcd_0_158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e09d949fcd_0_59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e09d949fcd_0_59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1e09d949fcd_0_59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e09d949fcd_0_59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e09d949fcd_0_59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1e09d949fcd_0_59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e09d949fcd_0_61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e09d949fcd_0_61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g1e09d949fcd_0_61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09d949fcd_0_62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09d949fcd_0_62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1e09d949fcd_0_62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e09d949fcd_0_26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e09d949fcd_0_26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e09d949fcd_0_26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e09d949fcd_0_64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e09d949fcd_0_64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g1e09d949fcd_0_64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e09d949fcd_0_65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e09d949fcd_0_65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g1e09d949fcd_0_65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09d949fcd_0_66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09d949fcd_0_66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1e09d949fcd_0_66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e09d949fcd_0_65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1e09d949fcd_0_65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g1e09d949fcd_0_65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e09d949fcd_0_67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1e09d949fcd_0_67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g1e09d949fcd_0_67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e09d949fcd_0_69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e09d949fcd_0_69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g1e09d949fcd_0_69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e09d949fcd_0_69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1e09d949fcd_0_69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g1e09d949fcd_0_69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e09d949fcd_0_61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e09d949fcd_0_61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g1e09d949fcd_0_61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e09d949fcd_0_71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e09d949fcd_0_71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g1e09d949fcd_0_71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1e09d949fcd_0_72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1e09d949fcd_0_72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g1e09d949fcd_0_72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e09d949fcd_0_36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e09d949fcd_0_36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1e09d949fcd_0_36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e09d949fcd_0_73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e09d949fcd_0_73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g1e09d949fcd_0_73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e09d949fcd_0_74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e09d949fcd_0_74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g1e09d949fcd_0_74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e09d949fcd_0_77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1e09d949fcd_0_77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g1e09d949fcd_0_77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e09d949fcd_0_80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1e09d949fcd_0_80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g1e09d949fcd_0_80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e09d949fcd_0_83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e09d949fcd_0_83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g1e09d949fcd_0_83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e09d949fcd_0_85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1e09d949fcd_0_85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g1e09d949fcd_0_85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1e09d949fcd_0_86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1e09d949fcd_0_86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1e09d949fcd_0_86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1e09d949fcd_0_87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1e09d949fcd_0_87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g1e09d949fcd_0_87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e09d949fcd_0_88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1e09d949fcd_0_88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g1e09d949fcd_0_88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e09d949fcd_0_90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1e09d949fcd_0_90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g1e09d949fcd_0_90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09d949fcd_0_37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e09d949fcd_0_37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1e09d949fcd_0_37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e09d949fcd_0_91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e09d949fcd_0_91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g1e09d949fcd_0_91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1e09d949fcd_0_217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1e09d949fcd_0_217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g1e09d949fcd_0_217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1e09d949fcd_0_92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1e09d949fcd_0_92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g1e09d949fcd_0_92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1e09d949fcd_0_93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1e09d949fcd_0_93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g1e09d949fcd_0_93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1e09d949fcd_0_94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1e09d949fcd_0_94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g1e09d949fcd_0_94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e09d949fcd_0_96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1e09d949fcd_0_96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g1e09d949fcd_0_96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e09d949fcd_0_96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e09d949fcd_0_96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g1e09d949fcd_0_96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e09d949fcd_0_95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e09d949fcd_0_95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g1e09d949fcd_0_95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e09d949fcd_0_226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e09d949fcd_0_226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g1e09d949fcd_0_226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e09d949fcd_0_169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e09d949fcd_0_169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g1e09d949fcd_0_169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e09d949fcd_0_35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e09d949fcd_0_35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1e09d949fcd_0_35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e09d949fcd_0_170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1e09d949fcd_0_170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g1e09d949fcd_0_170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1e09d949fcd_0_170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1e09d949fcd_0_170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g1e09d949fcd_0_170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1e09d949fcd_0_99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1e09d949fcd_0_99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g1e09d949fcd_0_99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e09d949fcd_0_228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1e09d949fcd_0_228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g1e09d949fcd_0_228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e09d949fcd_0_227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e09d949fcd_0_227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g1e09d949fcd_0_227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1e09d949fcd_0_99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1e09d949fcd_0_99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g1e09d949fcd_0_99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e09d949fcd_0_102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e09d949fcd_0_102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g1e09d949fcd_0_102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1e09d949fcd_0_98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1e09d949fcd_0_98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g1e09d949fcd_0_98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1e09d949fcd_0_101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1e09d949fcd_0_101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g1e09d949fcd_0_101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1e09d949fcd_0_104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1e09d949fcd_0_104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g1e09d949fcd_0_104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e09d949fcd_0_41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e09d949fcd_0_41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1e09d949fcd_0_41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1e09d949fcd_0_106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1e09d949fcd_0_106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g1e09d949fcd_0_106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1e09d949fcd_0_107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1e09d949fcd_0_107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g1e09d949fcd_0_107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1e09d949fcd_0_108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1e09d949fcd_0_108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g1e09d949fcd_0_108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1e09d949fcd_0_109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1e09d949fcd_0_109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g1e09d949fcd_0_109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1e09d949fcd_0_110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1e09d949fcd_0_110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g1e09d949fcd_0_110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1e09d949fcd_0_113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1e09d949fcd_0_113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g1e09d949fcd_0_113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1e09d949fcd_0_110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1e09d949fcd_0_110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g1e09d949fcd_0_110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1e09d949fcd_0_113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1e09d949fcd_0_113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g1e09d949fcd_0_113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e09d949fcd_0_117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e09d949fcd_0_117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g1e09d949fcd_0_117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1e09d949fcd_0_118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1e09d949fcd_0_118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g1e09d949fcd_0_1189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e09d949fcd_0_40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e09d949fcd_0_40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1e09d949fcd_0_40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e09d949fcd_0_120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1e09d949fcd_0_120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g1e09d949fcd_0_120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e09d949fcd_0_121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1e09d949fcd_0_121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g1e09d949fcd_0_121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1e09d949fcd_0_126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1e09d949fcd_0_126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g1e09d949fcd_0_126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1e09d949fcd_0_122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1e09d949fcd_0_122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g1e09d949fcd_0_122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1e09d949fcd_0_126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1e09d949fcd_0_126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g1e09d949fcd_0_126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1e09d949fcd_0_130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1e09d949fcd_0_130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g1e09d949fcd_0_130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1e09d949fcd_0_127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1e09d949fcd_0_127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g1e09d949fcd_0_127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1e09d949fcd_0_130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1e09d949fcd_0_130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g1e09d949fcd_0_130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1e09d949fcd_0_134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1e09d949fcd_0_134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g1e09d949fcd_0_134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1e09d949fcd_0_136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1e09d949fcd_0_136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g1e09d949fcd_0_136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e09d949fcd_0_43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e09d949fcd_0_43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1e09d949fcd_0_435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g1e09d949fcd_0_135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" name="Google Shape;1089;g1e09d949fcd_0_135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g1e09d949fcd_0_135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1e09d949fcd_0_137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1e09d949fcd_0_137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g1e09d949fcd_0_137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1e09d949fcd_0_139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1e09d949fcd_0_139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g1e09d949fcd_0_139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1e09d949fcd_0_142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1e09d949fcd_0_142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g1e09d949fcd_0_142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1e09d949fcd_0_145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Google Shape;1201;g1e09d949fcd_0_145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g1e09d949fcd_0_145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1e09d949fcd_0_148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1e09d949fcd_0_148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g1e09d949fcd_0_148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1e09d949fcd_0_156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Google Shape;1257;g1e09d949fcd_0_156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g1e09d949fcd_0_156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g1e09d949fcd_0_171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" name="Google Shape;1269;g1e09d949fcd_0_171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g1e09d949fcd_0_171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1e09d949fcd_0_172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1e09d949fcd_0_172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g1e09d949fcd_0_172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1e09d949fcd_0_172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1e09d949fcd_0_172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g1e09d949fcd_0_1727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Relationship Id="rId3" Type="http://schemas.openxmlformats.org/officeDocument/2006/relationships/image" Target="../media/image3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7" name="Google Shape;3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/>
          <p:nvPr/>
        </p:nvSpPr>
        <p:spPr>
          <a:xfrm>
            <a:off x="-148900" y="-94750"/>
            <a:ext cx="9488400" cy="5360100"/>
          </a:xfrm>
          <a:prstGeom prst="rect">
            <a:avLst/>
          </a:prstGeom>
          <a:solidFill>
            <a:srgbClr val="33383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" name="Google Shape;4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4"/>
          <p:cNvSpPr txBox="1"/>
          <p:nvPr>
            <p:ph type="title"/>
          </p:nvPr>
        </p:nvSpPr>
        <p:spPr>
          <a:xfrm>
            <a:off x="3519224" y="988675"/>
            <a:ext cx="523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44" name="Google Shape;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5149" y="3700742"/>
            <a:ext cx="2416852" cy="10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1">
  <p:cSld name="CUSTOM_1_1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/>
          <p:nvPr/>
        </p:nvSpPr>
        <p:spPr>
          <a:xfrm>
            <a:off x="-92675" y="-77225"/>
            <a:ext cx="9313800" cy="5328600"/>
          </a:xfrm>
          <a:prstGeom prst="rect">
            <a:avLst/>
          </a:prstGeom>
          <a:solidFill>
            <a:srgbClr val="33383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15"/>
          <p:cNvSpPr txBox="1"/>
          <p:nvPr>
            <p:ph type="title"/>
          </p:nvPr>
        </p:nvSpPr>
        <p:spPr>
          <a:xfrm>
            <a:off x="3290624" y="760075"/>
            <a:ext cx="523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48" name="Google Shape;48;p15"/>
          <p:cNvPicPr preferRelativeResize="0"/>
          <p:nvPr/>
        </p:nvPicPr>
        <p:blipFill rotWithShape="1">
          <a:blip r:embed="rId2">
            <a:alphaModFix/>
          </a:blip>
          <a:srcRect b="36536" l="11847" r="0" t="0"/>
          <a:stretch/>
        </p:blipFill>
        <p:spPr>
          <a:xfrm>
            <a:off x="-92675" y="321550"/>
            <a:ext cx="5311526" cy="492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15"/>
          <p:cNvPicPr preferRelativeResize="0"/>
          <p:nvPr/>
        </p:nvPicPr>
        <p:blipFill rotWithShape="1">
          <a:blip r:embed="rId3">
            <a:alphaModFix/>
          </a:blip>
          <a:srcRect b="30910" l="0" r="0" t="0"/>
          <a:stretch/>
        </p:blipFill>
        <p:spPr>
          <a:xfrm>
            <a:off x="540175" y="4091804"/>
            <a:ext cx="2355801" cy="38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15"/>
          <p:cNvPicPr preferRelativeResize="0"/>
          <p:nvPr/>
        </p:nvPicPr>
        <p:blipFill rotWithShape="1">
          <a:blip r:embed="rId4">
            <a:alphaModFix/>
          </a:blip>
          <a:srcRect b="0" l="5658" r="5649" t="0"/>
          <a:stretch/>
        </p:blipFill>
        <p:spPr>
          <a:xfrm>
            <a:off x="5888950" y="3624550"/>
            <a:ext cx="2675822" cy="111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ior">
  <p:cSld name="TITLE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6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ubik"/>
              <a:buChar char="●"/>
              <a:defRPr b="1" sz="2500">
                <a:solidFill>
                  <a:srgbClr val="EC183F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" type="subTitle"/>
          </p:nvPr>
        </p:nvSpPr>
        <p:spPr>
          <a:xfrm>
            <a:off x="621575" y="1007850"/>
            <a:ext cx="7779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None/>
              <a:defRPr b="1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16"/>
          <p:cNvSpPr txBox="1"/>
          <p:nvPr>
            <p:ph idx="2" type="body"/>
          </p:nvPr>
        </p:nvSpPr>
        <p:spPr>
          <a:xfrm>
            <a:off x="621575" y="1714500"/>
            <a:ext cx="7779300" cy="23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ubik Light"/>
              <a:buChar char="●"/>
              <a:defRPr sz="1600">
                <a:latin typeface="Rubik Light"/>
                <a:ea typeface="Rubik Light"/>
                <a:cs typeface="Rubik Light"/>
                <a:sym typeface="Rubik Light"/>
              </a:defRPr>
            </a:lvl1pPr>
            <a:lvl2pPr indent="-3175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Rubik Light"/>
              <a:buChar char="○"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Char char="■"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Char char="●"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Char char="○"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Char char="■"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Char char="●"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Char char="○"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Char char="■"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5315">
          <p15:clr>
            <a:srgbClr val="FA7B17"/>
          </p15:clr>
        </p15:guide>
        <p15:guide id="3" orient="horz" pos="418">
          <p15:clr>
            <a:srgbClr val="FA7B17"/>
          </p15:clr>
        </p15:guide>
        <p15:guide id="4" orient="horz" pos="2891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CUSTOM_3">
    <p:bg>
      <p:bgPr>
        <a:solidFill>
          <a:srgbClr val="33383C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1 1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/>
          <p:nvPr>
            <p:ph type="title"/>
          </p:nvPr>
        </p:nvSpPr>
        <p:spPr>
          <a:xfrm>
            <a:off x="3519224" y="988675"/>
            <a:ext cx="523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58" name="Google Shape;58;p18"/>
          <p:cNvPicPr preferRelativeResize="0"/>
          <p:nvPr/>
        </p:nvPicPr>
        <p:blipFill rotWithShape="1">
          <a:blip r:embed="rId3">
            <a:alphaModFix/>
          </a:blip>
          <a:srcRect b="0" l="5658" r="5649" t="0"/>
          <a:stretch/>
        </p:blipFill>
        <p:spPr>
          <a:xfrm>
            <a:off x="5888950" y="3624550"/>
            <a:ext cx="2675822" cy="111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ior 1">
  <p:cSld name="TITLE_2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Rubik"/>
              <a:buChar char="●"/>
              <a:defRPr b="1" i="0" sz="2500" u="none" cap="none" strike="noStrike">
                <a:solidFill>
                  <a:srgbClr val="EC183F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9"/>
          <p:cNvSpPr txBox="1"/>
          <p:nvPr>
            <p:ph idx="1" type="subTitle"/>
          </p:nvPr>
        </p:nvSpPr>
        <p:spPr>
          <a:xfrm>
            <a:off x="621575" y="1007850"/>
            <a:ext cx="7779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None/>
              <a:defRPr b="1" i="0" sz="2000" u="none" cap="none" strike="noStrik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9"/>
          <p:cNvSpPr txBox="1"/>
          <p:nvPr>
            <p:ph idx="2" type="body"/>
          </p:nvPr>
        </p:nvSpPr>
        <p:spPr>
          <a:xfrm>
            <a:off x="621575" y="1714500"/>
            <a:ext cx="7779300" cy="23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ubik Light"/>
              <a:buChar char="●"/>
              <a:defRPr b="0" i="0" sz="16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 b="0" i="0" sz="14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 b="0" i="0" sz="14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●"/>
              <a:defRPr b="0" i="0" sz="14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 b="0" i="0" sz="14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 b="0" i="0" sz="14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●"/>
              <a:defRPr b="0" i="0" sz="14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 b="0" i="0" sz="14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 b="0" i="0" sz="14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5315">
          <p15:clr>
            <a:srgbClr val="FA7B17"/>
          </p15:clr>
        </p15:guide>
        <p15:guide id="3" orient="horz" pos="418">
          <p15:clr>
            <a:srgbClr val="FA7B17"/>
          </p15:clr>
        </p15:guide>
        <p15:guide id="4" orient="horz" pos="2891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66" name="Google Shape;66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5" name="Google Shape;75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80" name="Google Shape;80;p2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8"/>
          <p:cNvSpPr/>
          <p:nvPr/>
        </p:nvSpPr>
        <p:spPr>
          <a:xfrm>
            <a:off x="4572000" y="-125"/>
            <a:ext cx="4572000" cy="468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86" name="Google Shape;86;p2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7" name="Google Shape;87;p2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3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2"/>
          <p:cNvSpPr/>
          <p:nvPr/>
        </p:nvSpPr>
        <p:spPr>
          <a:xfrm>
            <a:off x="-148900" y="-94750"/>
            <a:ext cx="9488400" cy="5360100"/>
          </a:xfrm>
          <a:prstGeom prst="rect">
            <a:avLst/>
          </a:prstGeom>
          <a:solidFill>
            <a:srgbClr val="33383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3"/>
          <p:cNvSpPr txBox="1"/>
          <p:nvPr>
            <p:ph type="title"/>
          </p:nvPr>
        </p:nvSpPr>
        <p:spPr>
          <a:xfrm>
            <a:off x="3519224" y="988675"/>
            <a:ext cx="523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99" name="Google Shape;99;p33"/>
          <p:cNvPicPr preferRelativeResize="0"/>
          <p:nvPr/>
        </p:nvPicPr>
        <p:blipFill rotWithShape="1">
          <a:blip r:embed="rId3">
            <a:alphaModFix/>
          </a:blip>
          <a:srcRect b="0" l="5658" r="5649" t="0"/>
          <a:stretch/>
        </p:blipFill>
        <p:spPr>
          <a:xfrm>
            <a:off x="5888950" y="3624550"/>
            <a:ext cx="2675822" cy="111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5" name="Google Shape;25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/>
          <p:nvPr/>
        </p:nvSpPr>
        <p:spPr>
          <a:xfrm>
            <a:off x="4572000" y="-125"/>
            <a:ext cx="4572000" cy="468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1" name="Google Shape;3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" name="Google Shape;3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15600" y="4856100"/>
            <a:ext cx="9175200" cy="332100"/>
          </a:xfrm>
          <a:prstGeom prst="rect">
            <a:avLst/>
          </a:prstGeom>
          <a:solidFill>
            <a:srgbClr val="EC18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"/>
          <p:cNvSpPr txBox="1"/>
          <p:nvPr/>
        </p:nvSpPr>
        <p:spPr>
          <a:xfrm>
            <a:off x="111657" y="4953600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Introdução ao CSS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074225" y="4931037"/>
            <a:ext cx="764551" cy="182226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28.pn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32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Relationship Id="rId6" Type="http://schemas.openxmlformats.org/officeDocument/2006/relationships/image" Target="../media/image31.pn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2.xm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3.xml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3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1.png"/><Relationship Id="rId4" Type="http://schemas.openxmlformats.org/officeDocument/2006/relationships/hyperlink" Target="https://www.w3schools.com/csSref/css_websafe_fonts.asp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7.gif"/><Relationship Id="rId4" Type="http://schemas.openxmlformats.org/officeDocument/2006/relationships/image" Target="../media/image34.gif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fonts.google.com/" TargetMode="External"/><Relationship Id="rId4" Type="http://schemas.openxmlformats.org/officeDocument/2006/relationships/hyperlink" Target="https://fonts.adobe.com/" TargetMode="External"/><Relationship Id="rId5" Type="http://schemas.openxmlformats.org/officeDocument/2006/relationships/image" Target="../media/image21.png"/><Relationship Id="rId6" Type="http://schemas.openxmlformats.org/officeDocument/2006/relationships/image" Target="../media/image1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://drive.google.com/file/d/1w_zbqOJItoRaK0bmskyFKajwUsj3BdC6/view" TargetMode="External"/><Relationship Id="rId4" Type="http://schemas.openxmlformats.org/officeDocument/2006/relationships/image" Target="../media/image9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5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8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6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3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9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25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30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4"/>
          <p:cNvSpPr txBox="1"/>
          <p:nvPr>
            <p:ph type="title"/>
          </p:nvPr>
        </p:nvSpPr>
        <p:spPr>
          <a:xfrm>
            <a:off x="647425" y="2058900"/>
            <a:ext cx="7708500" cy="10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rgbClr val="8E7CC3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Introdução ao CSS</a:t>
            </a:r>
            <a:endParaRPr sz="3200">
              <a:solidFill>
                <a:srgbClr val="8E7CC3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3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Vinculação em linha</a:t>
            </a:r>
            <a:endParaRPr/>
          </a:p>
        </p:txBody>
      </p:sp>
      <p:sp>
        <p:nvSpPr>
          <p:cNvPr id="198" name="Google Shape;198;p43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Usando o atributo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style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em cada elemento de nosso HTML.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99" name="Google Shape;199;p43"/>
          <p:cNvGrpSpPr/>
          <p:nvPr/>
        </p:nvGrpSpPr>
        <p:grpSpPr>
          <a:xfrm>
            <a:off x="733269" y="2053126"/>
            <a:ext cx="7689521" cy="530713"/>
            <a:chOff x="1122825" y="2552200"/>
            <a:chExt cx="6630612" cy="530713"/>
          </a:xfrm>
        </p:grpSpPr>
        <p:sp>
          <p:nvSpPr>
            <p:cNvPr id="200" name="Google Shape;200;p43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        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style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" sz="1600">
                  <a:solidFill>
                    <a:srgbClr val="98C379"/>
                  </a:solidFill>
                  <a:latin typeface="Consolas"/>
                  <a:ea typeface="Consolas"/>
                  <a:cs typeface="Consolas"/>
                  <a:sym typeface="Consolas"/>
                </a:rPr>
                <a:t>"color: red"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&gt;...&lt;/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/>
            </a:p>
          </p:txBody>
        </p:sp>
        <p:sp>
          <p:nvSpPr>
            <p:cNvPr id="201" name="Google Shape;201;p43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02" name="Google Shape;202;p43"/>
          <p:cNvSpPr/>
          <p:nvPr/>
        </p:nvSpPr>
        <p:spPr>
          <a:xfrm rot="363508">
            <a:off x="5621779" y="679475"/>
            <a:ext cx="2182993" cy="49115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EC18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EC183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NÃO RECOMENDADA 😕👎</a:t>
            </a:r>
            <a:endParaRPr sz="1500">
              <a:solidFill>
                <a:srgbClr val="EC183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133"/>
          <p:cNvSpPr txBox="1"/>
          <p:nvPr/>
        </p:nvSpPr>
        <p:spPr>
          <a:xfrm>
            <a:off x="53975" y="56475"/>
            <a:ext cx="3543000" cy="12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INSTAGRAMINHO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292" name="Google Shape;1292;p133"/>
          <p:cNvPicPr preferRelativeResize="0"/>
          <p:nvPr/>
        </p:nvPicPr>
        <p:blipFill rotWithShape="1">
          <a:blip r:embed="rId3">
            <a:alphaModFix/>
          </a:blip>
          <a:srcRect b="6225" l="0" r="0" t="8956"/>
          <a:stretch/>
        </p:blipFill>
        <p:spPr>
          <a:xfrm>
            <a:off x="1170850" y="1066325"/>
            <a:ext cx="6802301" cy="324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8" name="Google Shape;1298;p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99027" y="2193023"/>
            <a:ext cx="367539" cy="359427"/>
          </a:xfrm>
          <a:prstGeom prst="rect">
            <a:avLst/>
          </a:prstGeom>
          <a:noFill/>
          <a:ln>
            <a:noFill/>
          </a:ln>
        </p:spPr>
      </p:pic>
      <p:sp>
        <p:nvSpPr>
          <p:cNvPr id="1299" name="Google Shape;1299;p134"/>
          <p:cNvSpPr txBox="1"/>
          <p:nvPr/>
        </p:nvSpPr>
        <p:spPr>
          <a:xfrm>
            <a:off x="4098000" y="2566775"/>
            <a:ext cx="8475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s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endParaRPr b="1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00" name="Google Shape;1300;p134"/>
          <p:cNvCxnSpPr>
            <a:stCxn id="1298" idx="2"/>
          </p:cNvCxnSpPr>
          <p:nvPr/>
        </p:nvCxnSpPr>
        <p:spPr>
          <a:xfrm flipH="1" rot="-5400000">
            <a:off x="3494447" y="2640800"/>
            <a:ext cx="360600" cy="183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1" name="Google Shape;1301;p134"/>
          <p:cNvCxnSpPr>
            <a:stCxn id="1298" idx="2"/>
          </p:cNvCxnSpPr>
          <p:nvPr/>
        </p:nvCxnSpPr>
        <p:spPr>
          <a:xfrm rot="5400000">
            <a:off x="3359897" y="2771450"/>
            <a:ext cx="441900" cy="3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02" name="Google Shape;1302;p134"/>
          <p:cNvSpPr txBox="1"/>
          <p:nvPr/>
        </p:nvSpPr>
        <p:spPr>
          <a:xfrm>
            <a:off x="3844346" y="2074251"/>
            <a:ext cx="19023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" sz="1300">
                <a:solidFill>
                  <a:srgbClr val="3F3F3F"/>
                </a:solidFill>
              </a:rPr>
              <a:t>instagraminho</a:t>
            </a:r>
            <a:r>
              <a:rPr b="0" i="0" lang="es" sz="13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b="1" i="0" lang="es" sz="13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root</a:t>
            </a:r>
            <a:r>
              <a:rPr b="0" i="0" lang="es" sz="13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3" name="Google Shape;1303;p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9801" y="2589051"/>
            <a:ext cx="367539" cy="359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4" name="Google Shape;1304;p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5751" y="3137300"/>
            <a:ext cx="367539" cy="3594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5" name="Google Shape;1305;p134"/>
          <p:cNvCxnSpPr/>
          <p:nvPr/>
        </p:nvCxnSpPr>
        <p:spPr>
          <a:xfrm flipH="1">
            <a:off x="3578906" y="2786660"/>
            <a:ext cx="6300" cy="979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6" name="Google Shape;1306;p134"/>
          <p:cNvCxnSpPr>
            <a:endCxn id="1304" idx="1"/>
          </p:cNvCxnSpPr>
          <p:nvPr/>
        </p:nvCxnSpPr>
        <p:spPr>
          <a:xfrm flipH="1" rot="10800000">
            <a:off x="3598551" y="3317013"/>
            <a:ext cx="97200" cy="300"/>
          </a:xfrm>
          <a:prstGeom prst="straightConnector1">
            <a:avLst/>
          </a:prstGeom>
          <a:noFill/>
          <a:ln cap="flat" cmpd="sng" w="1905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07" name="Google Shape;1307;p134"/>
          <p:cNvSpPr txBox="1"/>
          <p:nvPr/>
        </p:nvSpPr>
        <p:spPr>
          <a:xfrm>
            <a:off x="4069625" y="3059900"/>
            <a:ext cx="8760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s" sz="13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imgs</a:t>
            </a:r>
            <a:endParaRPr b="1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08" name="Google Shape;1308;p134"/>
          <p:cNvCxnSpPr/>
          <p:nvPr/>
        </p:nvCxnSpPr>
        <p:spPr>
          <a:xfrm>
            <a:off x="3591768" y="3727587"/>
            <a:ext cx="110700" cy="0"/>
          </a:xfrm>
          <a:prstGeom prst="straightConnector1">
            <a:avLst/>
          </a:prstGeom>
          <a:noFill/>
          <a:ln cap="flat" cmpd="sng" w="1905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09" name="Google Shape;1309;p1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08964" y="3531147"/>
            <a:ext cx="367536" cy="392877"/>
          </a:xfrm>
          <a:prstGeom prst="rect">
            <a:avLst/>
          </a:prstGeom>
          <a:noFill/>
          <a:ln>
            <a:noFill/>
          </a:ln>
        </p:spPr>
      </p:pic>
      <p:sp>
        <p:nvSpPr>
          <p:cNvPr id="1310" name="Google Shape;1310;p134"/>
          <p:cNvSpPr txBox="1"/>
          <p:nvPr/>
        </p:nvSpPr>
        <p:spPr>
          <a:xfrm>
            <a:off x="4084375" y="3657850"/>
            <a:ext cx="9243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" sz="1300">
                <a:solidFill>
                  <a:srgbClr val="3F3F3F"/>
                </a:solidFill>
              </a:rPr>
              <a:t> index</a:t>
            </a:r>
            <a:r>
              <a:rPr b="0" i="0" lang="es" sz="13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.html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1" name="Google Shape;1311;p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1417" y="1642191"/>
            <a:ext cx="295964" cy="316364"/>
          </a:xfrm>
          <a:prstGeom prst="rect">
            <a:avLst/>
          </a:prstGeom>
          <a:noFill/>
          <a:ln>
            <a:noFill/>
          </a:ln>
        </p:spPr>
      </p:pic>
      <p:sp>
        <p:nvSpPr>
          <p:cNvPr id="1312" name="Google Shape;1312;p134"/>
          <p:cNvSpPr txBox="1"/>
          <p:nvPr/>
        </p:nvSpPr>
        <p:spPr>
          <a:xfrm>
            <a:off x="6416350" y="2165731"/>
            <a:ext cx="14124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" sz="1300">
                <a:solidFill>
                  <a:srgbClr val="3F3F3F"/>
                </a:solidFill>
              </a:rPr>
              <a:t>estilo</a:t>
            </a:r>
            <a:r>
              <a:rPr b="0" i="0" lang="es" sz="13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.css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13" name="Google Shape;1313;p134"/>
          <p:cNvCxnSpPr>
            <a:stCxn id="1311" idx="2"/>
          </p:cNvCxnSpPr>
          <p:nvPr/>
        </p:nvCxnSpPr>
        <p:spPr>
          <a:xfrm flipH="1" rot="-5400000">
            <a:off x="5794650" y="2043305"/>
            <a:ext cx="317700" cy="148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14" name="Google Shape;1314;p134"/>
          <p:cNvSpPr txBox="1"/>
          <p:nvPr/>
        </p:nvSpPr>
        <p:spPr>
          <a:xfrm>
            <a:off x="6090000" y="1537650"/>
            <a:ext cx="10785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s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endParaRPr b="1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5" name="Google Shape;1315;p1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56174" y="2102554"/>
            <a:ext cx="343478" cy="367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6" name="Google Shape;1316;p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79967" y="2940997"/>
            <a:ext cx="295964" cy="316364"/>
          </a:xfrm>
          <a:prstGeom prst="rect">
            <a:avLst/>
          </a:prstGeom>
          <a:noFill/>
          <a:ln>
            <a:noFill/>
          </a:ln>
        </p:spPr>
      </p:pic>
      <p:sp>
        <p:nvSpPr>
          <p:cNvPr id="1317" name="Google Shape;1317;p134"/>
          <p:cNvSpPr txBox="1"/>
          <p:nvPr/>
        </p:nvSpPr>
        <p:spPr>
          <a:xfrm>
            <a:off x="6311325" y="3382455"/>
            <a:ext cx="14124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" sz="1300">
                <a:solidFill>
                  <a:srgbClr val="3F3F3F"/>
                </a:solidFill>
              </a:rPr>
              <a:t>fotoDePerfil</a:t>
            </a:r>
            <a:r>
              <a:rPr b="0" i="0" lang="es" sz="13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.png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18" name="Google Shape;1318;p134"/>
          <p:cNvCxnSpPr>
            <a:stCxn id="1316" idx="2"/>
          </p:cNvCxnSpPr>
          <p:nvPr/>
        </p:nvCxnSpPr>
        <p:spPr>
          <a:xfrm flipH="1" rot="-5400000">
            <a:off x="5843199" y="3342111"/>
            <a:ext cx="317700" cy="148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19" name="Google Shape;1319;p134"/>
          <p:cNvSpPr txBox="1"/>
          <p:nvPr/>
        </p:nvSpPr>
        <p:spPr>
          <a:xfrm>
            <a:off x="6138550" y="2836453"/>
            <a:ext cx="10785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s" sz="13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imgs</a:t>
            </a:r>
            <a:endParaRPr b="1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0" name="Google Shape;1320;p1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99144" y="3343004"/>
            <a:ext cx="263617" cy="281792"/>
          </a:xfrm>
          <a:prstGeom prst="rect">
            <a:avLst/>
          </a:prstGeom>
          <a:noFill/>
          <a:ln>
            <a:noFill/>
          </a:ln>
        </p:spPr>
      </p:pic>
      <p:sp>
        <p:nvSpPr>
          <p:cNvPr id="1321" name="Google Shape;1321;p134"/>
          <p:cNvSpPr txBox="1"/>
          <p:nvPr/>
        </p:nvSpPr>
        <p:spPr>
          <a:xfrm>
            <a:off x="1294875" y="330900"/>
            <a:ext cx="4467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s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Estrutura de Pastas</a:t>
            </a:r>
            <a:endParaRPr b="0" i="0" sz="3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22" name="Google Shape;1322;p134"/>
          <p:cNvCxnSpPr/>
          <p:nvPr/>
        </p:nvCxnSpPr>
        <p:spPr>
          <a:xfrm flipH="1" rot="-5400000">
            <a:off x="5630949" y="3679461"/>
            <a:ext cx="726900" cy="132900"/>
          </a:xfrm>
          <a:prstGeom prst="bentConnector3">
            <a:avLst>
              <a:gd fmla="val 54236" name="adj1"/>
            </a:avLst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23" name="Google Shape;1323;p1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19906" y="4109354"/>
            <a:ext cx="263617" cy="281792"/>
          </a:xfrm>
          <a:prstGeom prst="rect">
            <a:avLst/>
          </a:prstGeom>
          <a:noFill/>
          <a:ln>
            <a:noFill/>
          </a:ln>
        </p:spPr>
      </p:pic>
      <p:sp>
        <p:nvSpPr>
          <p:cNvPr id="1324" name="Google Shape;1324;p134"/>
          <p:cNvSpPr txBox="1"/>
          <p:nvPr/>
        </p:nvSpPr>
        <p:spPr>
          <a:xfrm>
            <a:off x="6183525" y="4109405"/>
            <a:ext cx="14124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" sz="1300">
                <a:solidFill>
                  <a:srgbClr val="3F3F3F"/>
                </a:solidFill>
              </a:rPr>
              <a:t>telaDeCelular</a:t>
            </a:r>
            <a:r>
              <a:rPr b="0" i="0" lang="es" sz="13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.png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0" name="Google Shape;1330;p135"/>
          <p:cNvGrpSpPr/>
          <p:nvPr/>
        </p:nvGrpSpPr>
        <p:grpSpPr>
          <a:xfrm>
            <a:off x="4690400" y="775475"/>
            <a:ext cx="4094551" cy="4124739"/>
            <a:chOff x="1122828" y="2552204"/>
            <a:chExt cx="3530699" cy="1202408"/>
          </a:xfrm>
        </p:grpSpPr>
        <p:sp>
          <p:nvSpPr>
            <p:cNvPr id="1331" name="Google Shape;1331;p135"/>
            <p:cNvSpPr/>
            <p:nvPr/>
          </p:nvSpPr>
          <p:spPr>
            <a:xfrm>
              <a:off x="1707527" y="2552204"/>
              <a:ext cx="2946000" cy="12024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sz="3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332" name="Google Shape;1332;p135"/>
            <p:cNvSpPr/>
            <p:nvPr/>
          </p:nvSpPr>
          <p:spPr>
            <a:xfrm>
              <a:off x="1122828" y="2552212"/>
              <a:ext cx="584700" cy="12024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1333" name="Google Shape;1333;p135"/>
          <p:cNvSpPr/>
          <p:nvPr/>
        </p:nvSpPr>
        <p:spPr>
          <a:xfrm>
            <a:off x="929375" y="775475"/>
            <a:ext cx="3499800" cy="4161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7200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4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34" name="Google Shape;1334;p135"/>
          <p:cNvSpPr/>
          <p:nvPr/>
        </p:nvSpPr>
        <p:spPr>
          <a:xfrm>
            <a:off x="259075" y="775500"/>
            <a:ext cx="678000" cy="4161300"/>
          </a:xfrm>
          <a:prstGeom prst="rect">
            <a:avLst/>
          </a:prstGeom>
          <a:solidFill>
            <a:srgbClr val="2628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endParaRPr b="0" i="0" sz="1400" u="none" cap="none" strike="noStrike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136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FIM</a:t>
            </a:r>
            <a:endParaRPr b="1" sz="3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137"/>
          <p:cNvSpPr txBox="1"/>
          <p:nvPr/>
        </p:nvSpPr>
        <p:spPr>
          <a:xfrm>
            <a:off x="588400" y="200325"/>
            <a:ext cx="3244200" cy="11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PRA CASA</a:t>
            </a: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  <a:endParaRPr b="1" sz="3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7" name="Google Shape;1347;p137"/>
          <p:cNvSpPr txBox="1"/>
          <p:nvPr/>
        </p:nvSpPr>
        <p:spPr>
          <a:xfrm>
            <a:off x="2084275" y="1581650"/>
            <a:ext cx="6237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100">
                <a:solidFill>
                  <a:srgbClr val="20124D"/>
                </a:solidFill>
                <a:latin typeface="Montserrat"/>
                <a:ea typeface="Montserrat"/>
                <a:cs typeface="Montserrat"/>
                <a:sym typeface="Montserrat"/>
              </a:rPr>
              <a:t>FAÇA</a:t>
            </a:r>
            <a:r>
              <a:rPr b="1" lang="es" sz="3100">
                <a:solidFill>
                  <a:srgbClr val="20124D"/>
                </a:solidFill>
                <a:latin typeface="Montserrat"/>
                <a:ea typeface="Montserrat"/>
                <a:cs typeface="Montserrat"/>
                <a:sym typeface="Montserrat"/>
              </a:rPr>
              <a:t> UMA </a:t>
            </a:r>
            <a:r>
              <a:rPr b="1" lang="es" sz="3100">
                <a:solidFill>
                  <a:srgbClr val="20124D"/>
                </a:solidFill>
                <a:latin typeface="Montserrat"/>
                <a:ea typeface="Montserrat"/>
                <a:cs typeface="Montserrat"/>
                <a:sym typeface="Montserrat"/>
              </a:rPr>
              <a:t>PÁGINA</a:t>
            </a:r>
            <a:r>
              <a:rPr b="1" lang="es" sz="3100">
                <a:solidFill>
                  <a:srgbClr val="20124D"/>
                </a:solidFill>
                <a:latin typeface="Montserrat"/>
                <a:ea typeface="Montserrat"/>
                <a:cs typeface="Montserrat"/>
                <a:sym typeface="Montserrat"/>
              </a:rPr>
              <a:t> SIMPLES, COM TEXTO, COR E UMA FOTO. </a:t>
            </a:r>
            <a:endParaRPr b="1" sz="3100">
              <a:solidFill>
                <a:srgbClr val="20124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t/>
            </a:r>
            <a:endParaRPr b="1" sz="3100">
              <a:solidFill>
                <a:srgbClr val="20124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100">
                <a:solidFill>
                  <a:srgbClr val="20124D"/>
                </a:solidFill>
                <a:latin typeface="Montserrat"/>
                <a:ea typeface="Montserrat"/>
                <a:cs typeface="Montserrat"/>
                <a:sym typeface="Montserrat"/>
              </a:rPr>
              <a:t>SOBRE </a:t>
            </a:r>
            <a:r>
              <a:rPr b="1" lang="es" sz="3100">
                <a:solidFill>
                  <a:srgbClr val="20124D"/>
                </a:solidFill>
                <a:latin typeface="Montserrat"/>
                <a:ea typeface="Montserrat"/>
                <a:cs typeface="Montserrat"/>
                <a:sym typeface="Montserrat"/>
              </a:rPr>
              <a:t>ALGUÉM OU ALGUMA COISA</a:t>
            </a:r>
            <a:r>
              <a:rPr b="1" lang="es" sz="3100">
                <a:solidFill>
                  <a:srgbClr val="20124D"/>
                </a:solidFill>
                <a:latin typeface="Montserrat"/>
                <a:ea typeface="Montserrat"/>
                <a:cs typeface="Montserrat"/>
                <a:sym typeface="Montserrat"/>
              </a:rPr>
              <a:t> QUE TE INSPIRA!</a:t>
            </a:r>
            <a:endParaRPr b="1" sz="3100">
              <a:solidFill>
                <a:srgbClr val="20124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3" name="Google Shape;1353;p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9976" y="399913"/>
            <a:ext cx="7691551" cy="434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4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As regras do CSS</a:t>
            </a:r>
            <a:endParaRPr b="1" sz="37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09" name="Google Shape;209;p44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10" name="Google Shape;210;p44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45"/>
          <p:cNvGrpSpPr/>
          <p:nvPr/>
        </p:nvGrpSpPr>
        <p:grpSpPr>
          <a:xfrm>
            <a:off x="733275" y="3274417"/>
            <a:ext cx="7689521" cy="1628067"/>
            <a:chOff x="1122825" y="2552200"/>
            <a:chExt cx="6630612" cy="530713"/>
          </a:xfrm>
        </p:grpSpPr>
        <p:sp>
          <p:nvSpPr>
            <p:cNvPr id="217" name="Google Shape;217;p45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body</a:t>
              </a:r>
              <a:r>
                <a:rPr lang="es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{</a:t>
              </a:r>
              <a:endParaRPr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background-color: </a:t>
              </a:r>
              <a:r>
                <a:rPr lang="es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purple</a:t>
              </a:r>
              <a:r>
                <a:rPr lang="es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font-family: </a:t>
              </a:r>
              <a:r>
                <a:rPr lang="es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sans-serif</a:t>
              </a:r>
              <a:r>
                <a:rPr lang="es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text-align: </a:t>
              </a:r>
              <a:r>
                <a:rPr lang="es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center</a:t>
              </a:r>
              <a:r>
                <a:rPr lang="es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>
                <a:solidFill>
                  <a:srgbClr val="E06C75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18" name="Google Shape;218;p45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19" name="Google Shape;219;p45"/>
          <p:cNvSpPr txBox="1"/>
          <p:nvPr/>
        </p:nvSpPr>
        <p:spPr>
          <a:xfrm>
            <a:off x="717750" y="5490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Como escrevemos essas regras?</a:t>
            </a:r>
            <a:endParaRPr b="1" sz="3000">
              <a:solidFill>
                <a:srgbClr val="3F3F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20" name="Google Shape;220;p45"/>
          <p:cNvSpPr txBox="1"/>
          <p:nvPr/>
        </p:nvSpPr>
        <p:spPr>
          <a:xfrm>
            <a:off x="717750" y="1176675"/>
            <a:ext cx="77076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Primeiro, escrevemos os seletores e depois duas chaves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{}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que indicam o começo de uma regra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Cada regra compõe sua propriedade e seu valor, separados por dois pontos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Finalmente, podemos ter mais de uma regra aplicada em cada elemento, para separar usamos o ponto e vírgula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" name="Google Shape;226;p46"/>
          <p:cNvGrpSpPr/>
          <p:nvPr/>
        </p:nvGrpSpPr>
        <p:grpSpPr>
          <a:xfrm>
            <a:off x="733269" y="3155801"/>
            <a:ext cx="7689521" cy="530713"/>
            <a:chOff x="1122825" y="2552200"/>
            <a:chExt cx="6630612" cy="530713"/>
          </a:xfrm>
        </p:grpSpPr>
        <p:sp>
          <p:nvSpPr>
            <p:cNvPr id="227" name="Google Shape;227;p46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body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font-family: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sans-serif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28" name="Google Shape;228;p46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29" name="Google Shape;229;p46"/>
          <p:cNvSpPr/>
          <p:nvPr/>
        </p:nvSpPr>
        <p:spPr>
          <a:xfrm rot="-5400000">
            <a:off x="1791275" y="2750000"/>
            <a:ext cx="150600" cy="478800"/>
          </a:xfrm>
          <a:prstGeom prst="rightBrace">
            <a:avLst>
              <a:gd fmla="val 50000" name="adj1"/>
              <a:gd fmla="val 17529" name="adj2"/>
            </a:avLst>
          </a:prstGeom>
          <a:noFill/>
          <a:ln cap="flat" cmpd="sng" w="28575">
            <a:solidFill>
              <a:srgbClr val="E06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5722"/>
              </a:solidFill>
            </a:endParaRPr>
          </a:p>
        </p:txBody>
      </p:sp>
      <p:sp>
        <p:nvSpPr>
          <p:cNvPr id="230" name="Google Shape;230;p46"/>
          <p:cNvSpPr txBox="1"/>
          <p:nvPr/>
        </p:nvSpPr>
        <p:spPr>
          <a:xfrm>
            <a:off x="717750" y="3889750"/>
            <a:ext cx="3016500" cy="9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600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rPr>
              <a:t>propriedade</a:t>
            </a:r>
            <a:endParaRPr b="1" sz="1600">
              <a:solidFill>
                <a:srgbClr val="88888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Define qual propriedade do elemento ou elementos vamos modificar.</a:t>
            </a:r>
            <a:endParaRPr sz="1500">
              <a:solidFill>
                <a:srgbClr val="FF572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31" name="Google Shape;231;p46"/>
          <p:cNvSpPr/>
          <p:nvPr/>
        </p:nvSpPr>
        <p:spPr>
          <a:xfrm rot="5400000">
            <a:off x="2990425" y="3226475"/>
            <a:ext cx="150900" cy="1252500"/>
          </a:xfrm>
          <a:prstGeom prst="rightBrace">
            <a:avLst>
              <a:gd fmla="val 50000" name="adj1"/>
              <a:gd fmla="val 77503" name="adj2"/>
            </a:avLst>
          </a:prstGeom>
          <a:noFill/>
          <a:ln cap="flat" cmpd="sng" w="28575">
            <a:solidFill>
              <a:srgbClr val="8888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CAF50"/>
              </a:solidFill>
            </a:endParaRPr>
          </a:p>
        </p:txBody>
      </p:sp>
      <p:sp>
        <p:nvSpPr>
          <p:cNvPr id="232" name="Google Shape;232;p46"/>
          <p:cNvSpPr txBox="1"/>
          <p:nvPr/>
        </p:nvSpPr>
        <p:spPr>
          <a:xfrm>
            <a:off x="717750" y="5490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O que são as regras do CSS?</a:t>
            </a:r>
            <a:endParaRPr b="1" sz="3000">
              <a:solidFill>
                <a:srgbClr val="3F3F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33" name="Google Shape;233;p46"/>
          <p:cNvSpPr txBox="1"/>
          <p:nvPr/>
        </p:nvSpPr>
        <p:spPr>
          <a:xfrm>
            <a:off x="717750" y="1176675"/>
            <a:ext cx="77076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Uma regra CSS é um conjunto de instruções aplicadas a um determinado elemento para adicionar estilos a ele.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4" name="Google Shape;234;p46"/>
          <p:cNvSpPr txBox="1"/>
          <p:nvPr/>
        </p:nvSpPr>
        <p:spPr>
          <a:xfrm>
            <a:off x="936275" y="1876175"/>
            <a:ext cx="27594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26000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E06C75"/>
                </a:solidFill>
                <a:latin typeface="Open Sans"/>
                <a:ea typeface="Open Sans"/>
                <a:cs typeface="Open Sans"/>
                <a:sym typeface="Open Sans"/>
              </a:rPr>
              <a:t>Seletor</a:t>
            </a:r>
            <a:endParaRPr b="1" sz="1600">
              <a:solidFill>
                <a:srgbClr val="E06C7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Indica em qual elemento ou elementos aplicaremos a regra.</a:t>
            </a:r>
            <a:endParaRPr sz="13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35" name="Google Shape;235;p46"/>
          <p:cNvSpPr txBox="1"/>
          <p:nvPr/>
        </p:nvSpPr>
        <p:spPr>
          <a:xfrm>
            <a:off x="3927125" y="3889750"/>
            <a:ext cx="2931300" cy="9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600">
                <a:solidFill>
                  <a:srgbClr val="D19A66"/>
                </a:solidFill>
                <a:latin typeface="Open Sans"/>
                <a:ea typeface="Open Sans"/>
                <a:cs typeface="Open Sans"/>
                <a:sym typeface="Open Sans"/>
              </a:rPr>
              <a:t>valor</a:t>
            </a:r>
            <a:endParaRPr b="1" sz="1600">
              <a:solidFill>
                <a:srgbClr val="D19A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Especifica o comportamento da propriedade.</a:t>
            </a:r>
            <a:endParaRPr sz="1500">
              <a:solidFill>
                <a:srgbClr val="FF572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36" name="Google Shape;236;p46"/>
          <p:cNvSpPr/>
          <p:nvPr/>
        </p:nvSpPr>
        <p:spPr>
          <a:xfrm rot="5400000">
            <a:off x="4438225" y="3226475"/>
            <a:ext cx="150900" cy="1252500"/>
          </a:xfrm>
          <a:prstGeom prst="rightBrace">
            <a:avLst>
              <a:gd fmla="val 50000" name="adj1"/>
              <a:gd fmla="val 77503" name="adj2"/>
            </a:avLst>
          </a:prstGeom>
          <a:noFill/>
          <a:ln cap="flat" cmpd="sng" w="28575">
            <a:solidFill>
              <a:srgbClr val="D19A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19A66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7"/>
          <p:cNvSpPr txBox="1"/>
          <p:nvPr/>
        </p:nvSpPr>
        <p:spPr>
          <a:xfrm>
            <a:off x="717750" y="5490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As propriedades do CSS</a:t>
            </a:r>
            <a:endParaRPr b="1" sz="3000">
              <a:solidFill>
                <a:srgbClr val="3F3F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43" name="Google Shape;243;p47"/>
          <p:cNvSpPr txBox="1"/>
          <p:nvPr/>
        </p:nvSpPr>
        <p:spPr>
          <a:xfrm>
            <a:off x="717750" y="1176675"/>
            <a:ext cx="77076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Existem muitas propriedades CSS que nos permitem manipular elementos HTML como quisermos.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Se fôssemos agrupar as propriedades, os grupos ficariam assim: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4" name="Google Shape;244;p47"/>
          <p:cNvSpPr txBox="1"/>
          <p:nvPr/>
        </p:nvSpPr>
        <p:spPr>
          <a:xfrm>
            <a:off x="718200" y="2407200"/>
            <a:ext cx="38607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50A3B"/>
              </a:buClr>
              <a:buSzPts val="1600"/>
              <a:buFont typeface="Open Sans"/>
              <a:buChar char="●"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Tipografias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50A3B"/>
              </a:buClr>
              <a:buSzPts val="1600"/>
              <a:buFont typeface="Open Sans"/>
              <a:buChar char="●"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Backgrounds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50A3B"/>
              </a:buClr>
              <a:buSzPts val="1600"/>
              <a:buFont typeface="Open Sans"/>
              <a:buChar char="●"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Tamanhos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50A3B"/>
              </a:buClr>
              <a:buSzPts val="1600"/>
              <a:buFont typeface="Open Sans"/>
              <a:buChar char="●"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Posicionamento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5" name="Google Shape;245;p47"/>
          <p:cNvSpPr txBox="1"/>
          <p:nvPr/>
        </p:nvSpPr>
        <p:spPr>
          <a:xfrm>
            <a:off x="4578900" y="2407200"/>
            <a:ext cx="38607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50A3B"/>
              </a:buClr>
              <a:buSzPts val="1600"/>
              <a:buFont typeface="Open Sans"/>
              <a:buChar char="●"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Visualização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50A3B"/>
              </a:buClr>
              <a:buSzPts val="1600"/>
              <a:buFont typeface="Open Sans"/>
              <a:buChar char="●"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Comportamento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50A3B"/>
              </a:buClr>
              <a:buSzPts val="1600"/>
              <a:buFont typeface="Open Sans"/>
              <a:buChar char="●"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Interface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50A3B"/>
              </a:buClr>
              <a:buSzPts val="1600"/>
              <a:buFont typeface="Open Sans"/>
              <a:buChar char="●"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Outros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8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Os seletores do CSS</a:t>
            </a:r>
            <a:endParaRPr b="1" sz="37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52" name="Google Shape;252;p48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53" name="Google Shape;253;p48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9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Seletores de ID</a:t>
            </a:r>
            <a:endParaRPr/>
          </a:p>
        </p:txBody>
      </p:sp>
      <p:sp>
        <p:nvSpPr>
          <p:cNvPr id="260" name="Google Shape;260;p49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Esse seletor vai pegar o elemento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HTML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que tenha o seu 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com o valor  correspondente. 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Recomenda-se usar nomes exclusivos para cada elemento e não repeti-los em todo o documento.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61" name="Google Shape;261;p49"/>
          <p:cNvGrpSpPr/>
          <p:nvPr/>
        </p:nvGrpSpPr>
        <p:grpSpPr>
          <a:xfrm>
            <a:off x="733269" y="2740076"/>
            <a:ext cx="7689521" cy="530713"/>
            <a:chOff x="1122825" y="2552200"/>
            <a:chExt cx="6630612" cy="530713"/>
          </a:xfrm>
        </p:grpSpPr>
        <p:sp>
          <p:nvSpPr>
            <p:cNvPr id="262" name="Google Shape;262;p49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id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" sz="1600">
                  <a:solidFill>
                    <a:srgbClr val="98C379"/>
                  </a:solidFill>
                  <a:latin typeface="Consolas"/>
                  <a:ea typeface="Consolas"/>
                  <a:cs typeface="Consolas"/>
                  <a:sym typeface="Consolas"/>
                </a:rPr>
                <a:t>"ola"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&gt;Olá!&lt;/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/>
            </a:p>
          </p:txBody>
        </p:sp>
        <p:sp>
          <p:nvSpPr>
            <p:cNvPr id="263" name="Google Shape;263;p49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64" name="Google Shape;264;p49"/>
          <p:cNvSpPr txBox="1"/>
          <p:nvPr/>
        </p:nvSpPr>
        <p:spPr>
          <a:xfrm>
            <a:off x="733275" y="3309950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Para chamarmos no CSS usamos o 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#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seguido do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nome do ID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65" name="Google Shape;265;p49"/>
          <p:cNvGrpSpPr/>
          <p:nvPr/>
        </p:nvGrpSpPr>
        <p:grpSpPr>
          <a:xfrm>
            <a:off x="742306" y="4045701"/>
            <a:ext cx="7689521" cy="530713"/>
            <a:chOff x="1122825" y="2552200"/>
            <a:chExt cx="6630612" cy="530713"/>
          </a:xfrm>
        </p:grpSpPr>
        <p:sp>
          <p:nvSpPr>
            <p:cNvPr id="266" name="Google Shape;266;p49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es" sz="1600">
                  <a:solidFill>
                    <a:srgbClr val="61AFEF"/>
                  </a:solidFill>
                  <a:latin typeface="Consolas"/>
                  <a:ea typeface="Consolas"/>
                  <a:cs typeface="Consolas"/>
                  <a:sym typeface="Consolas"/>
                </a:rPr>
                <a:t>#ola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color: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blue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67" name="Google Shape;267;p49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0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Seletores de Classe</a:t>
            </a:r>
            <a:endParaRPr/>
          </a:p>
        </p:txBody>
      </p:sp>
      <p:sp>
        <p:nvSpPr>
          <p:cNvPr id="274" name="Google Shape;274;p50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Esse seletor vai pegar o elemento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HTML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que tenha a sua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com o valor correspondente.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Podemos atribuir quantas classes quisermos ao mesmo elemento. Para isso, basta separá-los com um espaço.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75" name="Google Shape;275;p50"/>
          <p:cNvGrpSpPr/>
          <p:nvPr/>
        </p:nvGrpSpPr>
        <p:grpSpPr>
          <a:xfrm>
            <a:off x="733269" y="2740076"/>
            <a:ext cx="7689521" cy="530713"/>
            <a:chOff x="1122825" y="2552200"/>
            <a:chExt cx="6630612" cy="530713"/>
          </a:xfrm>
        </p:grpSpPr>
        <p:sp>
          <p:nvSpPr>
            <p:cNvPr id="276" name="Google Shape;276;p50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class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" sz="1600">
                  <a:solidFill>
                    <a:srgbClr val="98C379"/>
                  </a:solidFill>
                  <a:latin typeface="Consolas"/>
                  <a:ea typeface="Consolas"/>
                  <a:cs typeface="Consolas"/>
                  <a:sym typeface="Consolas"/>
                </a:rPr>
                <a:t>"noticia destacada"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&gt;Uma notícia&lt;/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h3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/>
            </a:p>
          </p:txBody>
        </p:sp>
        <p:sp>
          <p:nvSpPr>
            <p:cNvPr id="277" name="Google Shape;277;p50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78" name="Google Shape;278;p50"/>
          <p:cNvSpPr txBox="1"/>
          <p:nvPr/>
        </p:nvSpPr>
        <p:spPr>
          <a:xfrm>
            <a:off x="733275" y="3309950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Para chamarmos no CSS colocamos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seguido do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nome da classe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79" name="Google Shape;279;p50"/>
          <p:cNvGrpSpPr/>
          <p:nvPr/>
        </p:nvGrpSpPr>
        <p:grpSpPr>
          <a:xfrm>
            <a:off x="742306" y="4045701"/>
            <a:ext cx="7689521" cy="530713"/>
            <a:chOff x="1122825" y="2552200"/>
            <a:chExt cx="6630612" cy="530713"/>
          </a:xfrm>
        </p:grpSpPr>
        <p:sp>
          <p:nvSpPr>
            <p:cNvPr id="280" name="Google Shape;280;p50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.noticia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font-size: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22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px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81" name="Google Shape;281;p50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1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Seletores de TAG</a:t>
            </a:r>
            <a:endParaRPr/>
          </a:p>
        </p:txBody>
      </p:sp>
      <p:sp>
        <p:nvSpPr>
          <p:cNvPr id="288" name="Google Shape;288;p51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Esse seletor vai pegar um elemento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HTML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com o mesmo nome da TAG que chamamos no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CSS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89" name="Google Shape;289;p51"/>
          <p:cNvGrpSpPr/>
          <p:nvPr/>
        </p:nvGrpSpPr>
        <p:grpSpPr>
          <a:xfrm>
            <a:off x="733269" y="2253826"/>
            <a:ext cx="7689521" cy="530713"/>
            <a:chOff x="1122825" y="2552200"/>
            <a:chExt cx="6630612" cy="530713"/>
          </a:xfrm>
        </p:grpSpPr>
        <p:sp>
          <p:nvSpPr>
            <p:cNvPr id="290" name="Google Shape;290;p51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&gt;Ad lorem ipsum dolor sit amet&lt;/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/>
            </a:p>
          </p:txBody>
        </p:sp>
        <p:sp>
          <p:nvSpPr>
            <p:cNvPr id="291" name="Google Shape;291;p51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92" name="Google Shape;292;p51"/>
          <p:cNvSpPr txBox="1"/>
          <p:nvPr/>
        </p:nvSpPr>
        <p:spPr>
          <a:xfrm>
            <a:off x="733275" y="2976100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Para chamarmos no CSS colocamos 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nome da TAG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93" name="Google Shape;293;p51"/>
          <p:cNvGrpSpPr/>
          <p:nvPr/>
        </p:nvGrpSpPr>
        <p:grpSpPr>
          <a:xfrm>
            <a:off x="742306" y="3788051"/>
            <a:ext cx="7689521" cy="530713"/>
            <a:chOff x="1122825" y="2552200"/>
            <a:chExt cx="6630612" cy="530713"/>
          </a:xfrm>
        </p:grpSpPr>
        <p:sp>
          <p:nvSpPr>
            <p:cNvPr id="294" name="Google Shape;294;p51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color: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gray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95" name="Google Shape;295;p51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2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Seletores combinados</a:t>
            </a:r>
            <a:endParaRPr/>
          </a:p>
        </p:txBody>
      </p:sp>
      <p:sp>
        <p:nvSpPr>
          <p:cNvPr id="302" name="Google Shape;302;p52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Como o próprio nome indica, eles são a combinação de todos os anteriores, também podemos usar vários seletores do mesmo tipo.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Neste exemplo, combinamos um seletor de TAG com um seletor de classe: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03" name="Google Shape;303;p52"/>
          <p:cNvGrpSpPr/>
          <p:nvPr/>
        </p:nvGrpSpPr>
        <p:grpSpPr>
          <a:xfrm>
            <a:off x="733269" y="2482426"/>
            <a:ext cx="7689521" cy="530713"/>
            <a:chOff x="1122825" y="2552200"/>
            <a:chExt cx="6630612" cy="530713"/>
          </a:xfrm>
        </p:grpSpPr>
        <p:sp>
          <p:nvSpPr>
            <p:cNvPr id="304" name="Google Shape;304;p52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class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" sz="1600">
                  <a:solidFill>
                    <a:srgbClr val="98C379"/>
                  </a:solidFill>
                  <a:latin typeface="Consolas"/>
                  <a:ea typeface="Consolas"/>
                  <a:cs typeface="Consolas"/>
                  <a:sym typeface="Consolas"/>
                </a:rPr>
                <a:t>"subtitulo"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&gt;Um subtítulo&lt;/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h2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05" name="Google Shape;305;p52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306" name="Google Shape;306;p52"/>
          <p:cNvSpPr txBox="1"/>
          <p:nvPr/>
        </p:nvSpPr>
        <p:spPr>
          <a:xfrm>
            <a:off x="733275" y="2976100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Para chamá-los a partir do CSS, é necessário apenas adicionar um seletor ao lado do outro, cada um com a sintaxe correspondente. Lembrando que eles vão sem espaços.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07" name="Google Shape;307;p52"/>
          <p:cNvGrpSpPr/>
          <p:nvPr/>
        </p:nvGrpSpPr>
        <p:grpSpPr>
          <a:xfrm>
            <a:off x="742306" y="4053251"/>
            <a:ext cx="7689521" cy="530713"/>
            <a:chOff x="1122825" y="2552200"/>
            <a:chExt cx="6630612" cy="530713"/>
          </a:xfrm>
        </p:grpSpPr>
        <p:sp>
          <p:nvSpPr>
            <p:cNvPr id="308" name="Google Shape;308;p52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  h2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.subtitulo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color: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yellow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09" name="Google Shape;309;p52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5"/>
          <p:cNvSpPr txBox="1"/>
          <p:nvPr/>
        </p:nvSpPr>
        <p:spPr>
          <a:xfrm>
            <a:off x="1417175" y="1919900"/>
            <a:ext cx="1755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Definição CSS</a:t>
            </a:r>
            <a:endParaRPr b="1" sz="200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2" name="Google Shape;112;p35"/>
          <p:cNvSpPr txBox="1"/>
          <p:nvPr/>
        </p:nvSpPr>
        <p:spPr>
          <a:xfrm>
            <a:off x="551178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3" name="Google Shape;113;p35"/>
          <p:cNvSpPr txBox="1"/>
          <p:nvPr/>
        </p:nvSpPr>
        <p:spPr>
          <a:xfrm>
            <a:off x="4216825" y="1954400"/>
            <a:ext cx="14187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Vinculação ao HTML</a:t>
            </a:r>
            <a:endParaRPr b="1" sz="18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4" name="Google Shape;114;p35"/>
          <p:cNvSpPr txBox="1"/>
          <p:nvPr/>
        </p:nvSpPr>
        <p:spPr>
          <a:xfrm>
            <a:off x="3338153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5" name="Google Shape;115;p35"/>
          <p:cNvSpPr txBox="1"/>
          <p:nvPr/>
        </p:nvSpPr>
        <p:spPr>
          <a:xfrm>
            <a:off x="6837825" y="1919900"/>
            <a:ext cx="14799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As regras do CSS</a:t>
            </a:r>
            <a:endParaRPr b="1" sz="170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6" name="Google Shape;116;p35"/>
          <p:cNvSpPr txBox="1"/>
          <p:nvPr/>
        </p:nvSpPr>
        <p:spPr>
          <a:xfrm>
            <a:off x="5971828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7" name="Google Shape;117;p35"/>
          <p:cNvSpPr txBox="1"/>
          <p:nvPr/>
        </p:nvSpPr>
        <p:spPr>
          <a:xfrm>
            <a:off x="1417175" y="3503750"/>
            <a:ext cx="17550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Os seletores do CSS</a:t>
            </a:r>
            <a:endParaRPr b="1" sz="20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8" name="Google Shape;118;p35"/>
          <p:cNvSpPr txBox="1"/>
          <p:nvPr/>
        </p:nvSpPr>
        <p:spPr>
          <a:xfrm>
            <a:off x="551178" y="317973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9" name="Google Shape;119;p35"/>
          <p:cNvSpPr txBox="1"/>
          <p:nvPr/>
        </p:nvSpPr>
        <p:spPr>
          <a:xfrm>
            <a:off x="4204150" y="3414950"/>
            <a:ext cx="1755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000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Elementos: bloco ou linha</a:t>
            </a:r>
            <a:endParaRPr b="1" sz="20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0" name="Google Shape;120;p35"/>
          <p:cNvSpPr txBox="1"/>
          <p:nvPr/>
        </p:nvSpPr>
        <p:spPr>
          <a:xfrm>
            <a:off x="3338153" y="317973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5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1" name="Google Shape;121;p35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8E7CC3"/>
                </a:solidFill>
              </a:rPr>
              <a:t>Tem</a:t>
            </a:r>
            <a:r>
              <a:rPr lang="es"/>
              <a:t>as</a:t>
            </a:r>
            <a:endParaRPr>
              <a:solidFill>
                <a:srgbClr val="EC183F"/>
              </a:solidFill>
            </a:endParaRPr>
          </a:p>
        </p:txBody>
      </p:sp>
      <p:sp>
        <p:nvSpPr>
          <p:cNvPr id="122" name="Google Shape;122;p35"/>
          <p:cNvSpPr txBox="1"/>
          <p:nvPr/>
        </p:nvSpPr>
        <p:spPr>
          <a:xfrm>
            <a:off x="6837825" y="3414950"/>
            <a:ext cx="1755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33383C"/>
                </a:solidFill>
                <a:latin typeface="Rajdhani"/>
                <a:ea typeface="Rajdhani"/>
                <a:cs typeface="Rajdhani"/>
                <a:sym typeface="Rajdhani"/>
              </a:rPr>
              <a:t>Inspetor de código</a:t>
            </a:r>
            <a:endParaRPr b="1" sz="20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3" name="Google Shape;123;p35"/>
          <p:cNvSpPr txBox="1"/>
          <p:nvPr/>
        </p:nvSpPr>
        <p:spPr>
          <a:xfrm>
            <a:off x="5971828" y="317973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6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3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Seletores descendentes</a:t>
            </a:r>
            <a:endParaRPr/>
          </a:p>
        </p:txBody>
      </p:sp>
      <p:sp>
        <p:nvSpPr>
          <p:cNvPr id="316" name="Google Shape;316;p53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Esses seletores servem para aplicar especificidade. Nesse exemplo, vamos pegar o elemento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que está dentro de um 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com um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“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lista”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Para chamá-los a partir do CSS, escrevemos os seletores separados por um espaço (o da direita sempre estará dentro do da esquerda).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17" name="Google Shape;317;p53"/>
          <p:cNvGrpSpPr/>
          <p:nvPr/>
        </p:nvGrpSpPr>
        <p:grpSpPr>
          <a:xfrm>
            <a:off x="733272" y="2645732"/>
            <a:ext cx="7689521" cy="1249616"/>
            <a:chOff x="1122825" y="2552200"/>
            <a:chExt cx="6630612" cy="530713"/>
          </a:xfrm>
        </p:grpSpPr>
        <p:sp>
          <p:nvSpPr>
            <p:cNvPr id="318" name="Google Shape;318;p53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ul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id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" sz="1600">
                  <a:solidFill>
                    <a:srgbClr val="98C379"/>
                  </a:solidFill>
                  <a:latin typeface="Consolas"/>
                  <a:ea typeface="Consolas"/>
                  <a:cs typeface="Consolas"/>
                  <a:sym typeface="Consolas"/>
                </a:rPr>
                <a:t>"lista"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&gt;Primeiro item&lt;/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&lt;/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ul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9" name="Google Shape;319;p53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20" name="Google Shape;320;p53"/>
          <p:cNvGrpSpPr/>
          <p:nvPr/>
        </p:nvGrpSpPr>
        <p:grpSpPr>
          <a:xfrm>
            <a:off x="736268" y="4131156"/>
            <a:ext cx="7695488" cy="530713"/>
            <a:chOff x="1122825" y="2552200"/>
            <a:chExt cx="6630612" cy="530713"/>
          </a:xfrm>
        </p:grpSpPr>
        <p:sp>
          <p:nvSpPr>
            <p:cNvPr id="321" name="Google Shape;321;p53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ul</a:t>
              </a:r>
              <a:r>
                <a:rPr lang="es" sz="1600">
                  <a:solidFill>
                    <a:srgbClr val="61AFEF"/>
                  </a:solidFill>
                  <a:latin typeface="Consolas"/>
                  <a:ea typeface="Consolas"/>
                  <a:cs typeface="Consolas"/>
                  <a:sym typeface="Consolas"/>
                </a:rPr>
                <a:t>#lista 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li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text-align: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center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22" name="Google Shape;322;p53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4"/>
          <p:cNvSpPr txBox="1"/>
          <p:nvPr/>
        </p:nvSpPr>
        <p:spPr>
          <a:xfrm>
            <a:off x="915450" y="1568575"/>
            <a:ext cx="5148900" cy="19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 CSS </a:t>
            </a:r>
            <a:r>
              <a:rPr b="1" lang="es"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sempre vai priorizar </a:t>
            </a:r>
            <a:r>
              <a:rPr lang="es"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os seletores mais específicos para aplicar os estilos.</a:t>
            </a:r>
            <a:endParaRPr sz="2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5"/>
          <p:cNvSpPr txBox="1"/>
          <p:nvPr/>
        </p:nvSpPr>
        <p:spPr>
          <a:xfrm>
            <a:off x="1798425" y="1495200"/>
            <a:ext cx="66195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EXEMPLO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4281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7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VAMOS MEXER SOZINHAS?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8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MINUTOS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53" name="Google Shape;353;p58"/>
          <p:cNvSpPr txBox="1"/>
          <p:nvPr/>
        </p:nvSpPr>
        <p:spPr>
          <a:xfrm>
            <a:off x="2715625" y="2195550"/>
            <a:ext cx="10050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25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9"/>
          <p:cNvSpPr txBox="1"/>
          <p:nvPr>
            <p:ph type="title"/>
          </p:nvPr>
        </p:nvSpPr>
        <p:spPr>
          <a:xfrm>
            <a:off x="647425" y="2058900"/>
            <a:ext cx="7708500" cy="10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rgbClr val="8E7CC3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Fontes</a:t>
            </a:r>
            <a:endParaRPr sz="3200">
              <a:solidFill>
                <a:srgbClr val="8E7CC3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60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font-family</a:t>
            </a:r>
            <a:endParaRPr/>
          </a:p>
        </p:txBody>
      </p:sp>
      <p:sp>
        <p:nvSpPr>
          <p:cNvPr id="366" name="Google Shape;366;p60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Permite definir a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família tipográfica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que queremos usar. Como valor, o nome da fonte que queremos utilizar.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Para que funcione, a fonte deve existir no computador do usuário ou utilizar uma webfont.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Podemos colocar mais de uma fonte, separando as adicionais por vírgulas. Caso a primeira não esteja disponível, a segunda será carregada, e assim sucessivamente.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67" name="Google Shape;367;p60"/>
          <p:cNvGrpSpPr/>
          <p:nvPr/>
        </p:nvGrpSpPr>
        <p:grpSpPr>
          <a:xfrm>
            <a:off x="742315" y="3548302"/>
            <a:ext cx="7689521" cy="1208539"/>
            <a:chOff x="1122825" y="2552200"/>
            <a:chExt cx="6630612" cy="530713"/>
          </a:xfrm>
        </p:grpSpPr>
        <p:sp>
          <p:nvSpPr>
            <p:cNvPr id="368" name="Google Shape;368;p60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font-family: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Arial, sans-serif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69" name="Google Shape;369;p60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61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font-size</a:t>
            </a:r>
            <a:endParaRPr/>
          </a:p>
        </p:txBody>
      </p:sp>
      <p:sp>
        <p:nvSpPr>
          <p:cNvPr id="376" name="Google Shape;376;p61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Permite definir 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tamanho da fonte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Recebe um valor numérico acompanhado da unidade de medida. As unidades de medida mais comuns são geralmente: px, em e rem.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77" name="Google Shape;377;p61"/>
          <p:cNvGrpSpPr/>
          <p:nvPr/>
        </p:nvGrpSpPr>
        <p:grpSpPr>
          <a:xfrm>
            <a:off x="742312" y="2533372"/>
            <a:ext cx="7689521" cy="1387442"/>
            <a:chOff x="1122825" y="2552200"/>
            <a:chExt cx="6630612" cy="530713"/>
          </a:xfrm>
        </p:grpSpPr>
        <p:sp>
          <p:nvSpPr>
            <p:cNvPr id="378" name="Google Shape;378;p61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font-size: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23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px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79" name="Google Shape;379;p61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2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font-style</a:t>
            </a:r>
            <a:endParaRPr/>
          </a:p>
        </p:txBody>
      </p:sp>
      <p:sp>
        <p:nvSpPr>
          <p:cNvPr id="386" name="Google Shape;386;p62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Define 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estilo da fonte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 Recebe os valores italic, normal e oblique.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Para alguns elementos, como </a:t>
            </a:r>
            <a:r>
              <a:rPr b="1" lang="es" sz="1600">
                <a:solidFill>
                  <a:srgbClr val="EC183F"/>
                </a:solidFill>
                <a:latin typeface="Open Sans"/>
                <a:ea typeface="Open Sans"/>
                <a:cs typeface="Open Sans"/>
                <a:sym typeface="Open Sans"/>
              </a:rPr>
              <a:t>&lt;em&gt;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, o valor padrão será italic.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87" name="Google Shape;387;p62"/>
          <p:cNvGrpSpPr/>
          <p:nvPr/>
        </p:nvGrpSpPr>
        <p:grpSpPr>
          <a:xfrm>
            <a:off x="742312" y="2226297"/>
            <a:ext cx="7689521" cy="1387442"/>
            <a:chOff x="1122825" y="2552200"/>
            <a:chExt cx="6630612" cy="530713"/>
          </a:xfrm>
        </p:grpSpPr>
        <p:sp>
          <p:nvSpPr>
            <p:cNvPr id="388" name="Google Shape;388;p62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font-style: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normal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89" name="Google Shape;389;p62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6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Definicao CSS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30" name="Google Shape;130;p36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31" name="Google Shape;131;p36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3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font-weight</a:t>
            </a:r>
            <a:endParaRPr/>
          </a:p>
        </p:txBody>
      </p:sp>
      <p:sp>
        <p:nvSpPr>
          <p:cNvPr id="396" name="Google Shape;396;p63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Define 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peso 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da fonte. Recebe os valores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bold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s" sz="1600">
                <a:solidFill>
                  <a:srgbClr val="3F3F3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lighter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, normal, entre outros. 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Também pode receber um valor numérico que será incrementado de 100 a 100. Para algumas tags, o valor padrão será bold.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97" name="Google Shape;397;p63"/>
          <p:cNvGrpSpPr/>
          <p:nvPr/>
        </p:nvGrpSpPr>
        <p:grpSpPr>
          <a:xfrm>
            <a:off x="742312" y="2533372"/>
            <a:ext cx="7689521" cy="1387442"/>
            <a:chOff x="1122825" y="2552200"/>
            <a:chExt cx="6630612" cy="530713"/>
          </a:xfrm>
        </p:grpSpPr>
        <p:sp>
          <p:nvSpPr>
            <p:cNvPr id="398" name="Google Shape;398;p63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font-weight: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500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99" name="Google Shape;399;p63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4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text-align</a:t>
            </a:r>
            <a:endParaRPr/>
          </a:p>
        </p:txBody>
      </p:sp>
      <p:sp>
        <p:nvSpPr>
          <p:cNvPr id="406" name="Google Shape;406;p64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Permite definir 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alinhamento 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do texto. Os valores que recebe são center, left, right, inherit e justify. O valor padrão para todos os elementos é left.</a:t>
            </a:r>
            <a:endParaRPr b="1"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07" name="Google Shape;407;p64"/>
          <p:cNvGrpSpPr/>
          <p:nvPr/>
        </p:nvGrpSpPr>
        <p:grpSpPr>
          <a:xfrm>
            <a:off x="742312" y="2226297"/>
            <a:ext cx="7689521" cy="1387442"/>
            <a:chOff x="1122825" y="2552200"/>
            <a:chExt cx="6630612" cy="530713"/>
          </a:xfrm>
        </p:grpSpPr>
        <p:sp>
          <p:nvSpPr>
            <p:cNvPr id="408" name="Google Shape;408;p64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text-align: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justify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09" name="Google Shape;409;p64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5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text-decoration</a:t>
            </a:r>
            <a:endParaRPr/>
          </a:p>
        </p:txBody>
      </p:sp>
      <p:sp>
        <p:nvSpPr>
          <p:cNvPr id="416" name="Google Shape;416;p65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Permite escolher um tipo de decoração para o texto.  Recebe os valores line-through, underline, overline e none.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Para alguns elementos, como links, o valor padrão será </a:t>
            </a:r>
            <a:r>
              <a:rPr lang="es" sz="1600" u="sng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underline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17" name="Google Shape;417;p65"/>
          <p:cNvGrpSpPr/>
          <p:nvPr/>
        </p:nvGrpSpPr>
        <p:grpSpPr>
          <a:xfrm>
            <a:off x="742312" y="2533372"/>
            <a:ext cx="7689521" cy="1387442"/>
            <a:chOff x="1122825" y="2552200"/>
            <a:chExt cx="6630612" cy="530713"/>
          </a:xfrm>
        </p:grpSpPr>
        <p:sp>
          <p:nvSpPr>
            <p:cNvPr id="418" name="Google Shape;418;p65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text-decoration: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underline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19" name="Google Shape;419;p65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6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text-decoration</a:t>
            </a:r>
            <a:endParaRPr/>
          </a:p>
        </p:txBody>
      </p:sp>
      <p:sp>
        <p:nvSpPr>
          <p:cNvPr id="426" name="Google Shape;426;p66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Permite escolher um tipo de decoração para o texto.  Recebe os valores line-through, underline, overline e none.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Para alguns elementos, como links, o valor padrão será </a:t>
            </a:r>
            <a:r>
              <a:rPr lang="es" sz="1600" u="sng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underline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27" name="Google Shape;427;p66"/>
          <p:cNvGrpSpPr/>
          <p:nvPr/>
        </p:nvGrpSpPr>
        <p:grpSpPr>
          <a:xfrm>
            <a:off x="742312" y="2533372"/>
            <a:ext cx="7689521" cy="1387442"/>
            <a:chOff x="1122825" y="2552200"/>
            <a:chExt cx="6630612" cy="530713"/>
          </a:xfrm>
        </p:grpSpPr>
        <p:sp>
          <p:nvSpPr>
            <p:cNvPr id="428" name="Google Shape;428;p66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text-decoration: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underline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29" name="Google Shape;429;p66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7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line-height</a:t>
            </a:r>
            <a:endParaRPr/>
          </a:p>
        </p:txBody>
      </p:sp>
      <p:sp>
        <p:nvSpPr>
          <p:cNvPr id="436" name="Google Shape;436;p67"/>
          <p:cNvSpPr txBox="1"/>
          <p:nvPr/>
        </p:nvSpPr>
        <p:spPr>
          <a:xfrm>
            <a:off x="717750" y="1176675"/>
            <a:ext cx="77076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Permite definir a altura de cada linha de texto. Isso também é frequentemente chamado de 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espaçamento entre linhas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Recebe um valor numérico acompanhado da unidade de medida e, em geral, está relacionado ao tamanho da letra o</a:t>
            </a:r>
            <a:r>
              <a:rPr lang="es" sz="1600">
                <a:solidFill>
                  <a:srgbClr val="3F3F3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600">
                <a:solidFill>
                  <a:srgbClr val="EC183F"/>
                </a:solidFill>
                <a:latin typeface="Consolas"/>
                <a:ea typeface="Consolas"/>
                <a:cs typeface="Consolas"/>
                <a:sym typeface="Consolas"/>
              </a:rPr>
              <a:t>font-size</a:t>
            </a:r>
            <a:r>
              <a:rPr lang="es" sz="1600">
                <a:solidFill>
                  <a:srgbClr val="3F3F3F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1600">
              <a:solidFill>
                <a:srgbClr val="3F3F3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37" name="Google Shape;437;p67"/>
          <p:cNvGrpSpPr/>
          <p:nvPr/>
        </p:nvGrpSpPr>
        <p:grpSpPr>
          <a:xfrm>
            <a:off x="742312" y="2838172"/>
            <a:ext cx="7689390" cy="1387533"/>
            <a:chOff x="742312" y="2533372"/>
            <a:chExt cx="7689390" cy="1387533"/>
          </a:xfrm>
        </p:grpSpPr>
        <p:sp>
          <p:nvSpPr>
            <p:cNvPr id="438" name="Google Shape;438;p67"/>
            <p:cNvSpPr/>
            <p:nvPr/>
          </p:nvSpPr>
          <p:spPr>
            <a:xfrm>
              <a:off x="1420402" y="2533372"/>
              <a:ext cx="7011300" cy="13875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line-height: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20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px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439" name="Google Shape;439;p67"/>
            <p:cNvSpPr/>
            <p:nvPr/>
          </p:nvSpPr>
          <p:spPr>
            <a:xfrm>
              <a:off x="742312" y="2533404"/>
              <a:ext cx="678000" cy="13875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8"/>
          <p:cNvSpPr txBox="1"/>
          <p:nvPr>
            <p:ph type="title"/>
          </p:nvPr>
        </p:nvSpPr>
        <p:spPr>
          <a:xfrm>
            <a:off x="647425" y="2058900"/>
            <a:ext cx="7708500" cy="10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700">
                <a:solidFill>
                  <a:srgbClr val="674EA7"/>
                </a:solidFill>
                <a:latin typeface="Nunito"/>
                <a:ea typeface="Nunito"/>
                <a:cs typeface="Nunito"/>
                <a:sym typeface="Nunito"/>
              </a:rPr>
              <a:t>Fontes Genéricas e Google Fonts</a:t>
            </a:r>
            <a:endParaRPr b="1" sz="3700">
              <a:solidFill>
                <a:srgbClr val="674EA7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74EA7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9"/>
          <p:cNvSpPr txBox="1"/>
          <p:nvPr/>
        </p:nvSpPr>
        <p:spPr>
          <a:xfrm>
            <a:off x="1417175" y="1919900"/>
            <a:ext cx="1755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Fontes seguras</a:t>
            </a:r>
            <a:endParaRPr b="1" sz="200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52" name="Google Shape;452;p69"/>
          <p:cNvSpPr txBox="1"/>
          <p:nvPr/>
        </p:nvSpPr>
        <p:spPr>
          <a:xfrm>
            <a:off x="551178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53" name="Google Shape;453;p69"/>
          <p:cNvSpPr txBox="1"/>
          <p:nvPr/>
        </p:nvSpPr>
        <p:spPr>
          <a:xfrm>
            <a:off x="4216825" y="1954400"/>
            <a:ext cx="14187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Fontes web</a:t>
            </a:r>
            <a:endParaRPr b="1" sz="18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54" name="Google Shape;454;p69"/>
          <p:cNvSpPr txBox="1"/>
          <p:nvPr/>
        </p:nvSpPr>
        <p:spPr>
          <a:xfrm>
            <a:off x="3338153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55" name="Google Shape;455;p69"/>
          <p:cNvSpPr txBox="1"/>
          <p:nvPr/>
        </p:nvSpPr>
        <p:spPr>
          <a:xfrm>
            <a:off x="6837825" y="1919900"/>
            <a:ext cx="14799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33383C"/>
                </a:solidFill>
                <a:latin typeface="Rubik"/>
                <a:ea typeface="Rubik"/>
                <a:cs typeface="Rubik"/>
                <a:sym typeface="Rubik"/>
              </a:rPr>
              <a:t>Implementação </a:t>
            </a:r>
            <a:endParaRPr b="1" sz="20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56" name="Google Shape;456;p69"/>
          <p:cNvSpPr txBox="1"/>
          <p:nvPr/>
        </p:nvSpPr>
        <p:spPr>
          <a:xfrm>
            <a:off x="5971828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57" name="Google Shape;457;p69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8E7CC3"/>
                </a:solidFill>
              </a:rPr>
              <a:t>Tem</a:t>
            </a:r>
            <a:r>
              <a:rPr lang="es"/>
              <a:t>as</a:t>
            </a:r>
            <a:endParaRPr>
              <a:solidFill>
                <a:srgbClr val="EC183F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0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Fontes Seguras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64" name="Google Shape;464;p70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65" name="Google Shape;465;p70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1"/>
          <p:cNvSpPr txBox="1"/>
          <p:nvPr/>
        </p:nvSpPr>
        <p:spPr>
          <a:xfrm>
            <a:off x="1006375" y="1902050"/>
            <a:ext cx="55290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As </a:t>
            </a:r>
            <a:r>
              <a:rPr b="1" lang="es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fontes seguras </a:t>
            </a:r>
            <a:r>
              <a:rPr lang="es" sz="1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são o conjunto de famílias tipográficas que podem ser visualizadas em qualquer página web, pois já estão instaladas em todos os sistemas operacionais </a:t>
            </a:r>
            <a:endParaRPr sz="130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472" name="Google Shape;472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4763" y="3153572"/>
            <a:ext cx="1671624" cy="42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72"/>
          <p:cNvSpPr txBox="1"/>
          <p:nvPr/>
        </p:nvSpPr>
        <p:spPr>
          <a:xfrm>
            <a:off x="644700" y="1319275"/>
            <a:ext cx="7779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As fontes seguras são: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479" name="Google Shape;479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200" y="1928126"/>
            <a:ext cx="7707602" cy="1434597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72"/>
          <p:cNvSpPr txBox="1"/>
          <p:nvPr/>
        </p:nvSpPr>
        <p:spPr>
          <a:xfrm>
            <a:off x="718200" y="3986275"/>
            <a:ext cx="762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 A lista completa de fontes seguras: </a:t>
            </a:r>
            <a:r>
              <a:rPr lang="es" u="sng">
                <a:solidFill>
                  <a:schemeClr val="hlink"/>
                </a:solidFill>
                <a:latin typeface="Rubik Light"/>
                <a:ea typeface="Rubik Light"/>
                <a:cs typeface="Rubik Light"/>
                <a:sym typeface="Rubik Light"/>
                <a:hlinkClick r:id="rId4"/>
              </a:rPr>
              <a:t>lista</a:t>
            </a:r>
            <a:endParaRPr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481" name="Google Shape;481;p72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Fontes seguras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7"/>
          <p:cNvSpPr txBox="1"/>
          <p:nvPr/>
        </p:nvSpPr>
        <p:spPr>
          <a:xfrm>
            <a:off x="717750" y="5490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CSS quer dizer...</a:t>
            </a:r>
            <a:endParaRPr b="1" sz="3000">
              <a:solidFill>
                <a:srgbClr val="3F3F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38" name="Google Shape;138;p37"/>
          <p:cNvSpPr txBox="1"/>
          <p:nvPr/>
        </p:nvSpPr>
        <p:spPr>
          <a:xfrm>
            <a:off x="717750" y="1838100"/>
            <a:ext cx="77076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500">
                <a:solidFill>
                  <a:srgbClr val="E50A3B"/>
                </a:solidFill>
                <a:latin typeface="Rajdhani"/>
                <a:ea typeface="Rajdhani"/>
                <a:cs typeface="Rajdhani"/>
                <a:sym typeface="Rajdhani"/>
              </a:rPr>
              <a:t>C</a:t>
            </a:r>
            <a:r>
              <a:rPr b="1" lang="es" sz="45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ascading </a:t>
            </a:r>
            <a:r>
              <a:rPr b="1" lang="es" sz="4500">
                <a:solidFill>
                  <a:srgbClr val="E50A3B"/>
                </a:solidFill>
                <a:latin typeface="Rajdhani"/>
                <a:ea typeface="Rajdhani"/>
                <a:cs typeface="Rajdhani"/>
                <a:sym typeface="Rajdhani"/>
              </a:rPr>
              <a:t>S</a:t>
            </a:r>
            <a:r>
              <a:rPr b="1" lang="es" sz="45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tyle </a:t>
            </a:r>
            <a:r>
              <a:rPr b="1" lang="es" sz="4500">
                <a:solidFill>
                  <a:srgbClr val="E50A3B"/>
                </a:solidFill>
                <a:latin typeface="Rajdhani"/>
                <a:ea typeface="Rajdhani"/>
                <a:cs typeface="Rajdhani"/>
                <a:sym typeface="Rajdhani"/>
              </a:rPr>
              <a:t>S</a:t>
            </a:r>
            <a:r>
              <a:rPr b="1" lang="es" sz="45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heet</a:t>
            </a:r>
            <a:endParaRPr b="1" sz="4500">
              <a:solidFill>
                <a:srgbClr val="3F3F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3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Quais problemas podemos ter com essas fontes?</a:t>
            </a:r>
            <a:endParaRPr/>
          </a:p>
        </p:txBody>
      </p:sp>
      <p:sp>
        <p:nvSpPr>
          <p:cNvPr id="488" name="Google Shape;488;p73"/>
          <p:cNvSpPr/>
          <p:nvPr/>
        </p:nvSpPr>
        <p:spPr>
          <a:xfrm>
            <a:off x="2826200" y="3377900"/>
            <a:ext cx="5229300" cy="12348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73"/>
          <p:cNvSpPr/>
          <p:nvPr/>
        </p:nvSpPr>
        <p:spPr>
          <a:xfrm>
            <a:off x="1226500" y="1587400"/>
            <a:ext cx="5229300" cy="1234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73"/>
          <p:cNvSpPr txBox="1"/>
          <p:nvPr/>
        </p:nvSpPr>
        <p:spPr>
          <a:xfrm>
            <a:off x="2582625" y="1690000"/>
            <a:ext cx="36066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Se o usuário não tiver instalado a fonte no sistema utilizado na página, o site ficará quebrado, feio e até mesmo ilegível.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3F3F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91" name="Google Shape;491;p73"/>
          <p:cNvSpPr txBox="1"/>
          <p:nvPr/>
        </p:nvSpPr>
        <p:spPr>
          <a:xfrm>
            <a:off x="3149150" y="3503450"/>
            <a:ext cx="3541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Devemos ter certeza de que a fonte que utilizamos na página estará disponível para todos os usuários.</a:t>
            </a:r>
            <a:endParaRPr sz="1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492" name="Google Shape;492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8953" y="3100600"/>
            <a:ext cx="1812157" cy="1812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0144" y="1260939"/>
            <a:ext cx="1812158" cy="1812161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73"/>
          <p:cNvSpPr txBox="1"/>
          <p:nvPr/>
        </p:nvSpPr>
        <p:spPr>
          <a:xfrm>
            <a:off x="3995531" y="2912225"/>
            <a:ext cx="18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 Light"/>
                <a:ea typeface="Rubik Light"/>
                <a:cs typeface="Rubik Light"/>
                <a:sym typeface="Rubik Light"/>
              </a:rPr>
              <a:t>Então...</a:t>
            </a:r>
            <a:endParaRPr>
              <a:latin typeface="Rubik Light"/>
              <a:ea typeface="Rubik Light"/>
              <a:cs typeface="Rubik Light"/>
              <a:sym typeface="Rubik Ligh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74"/>
          <p:cNvSpPr txBox="1"/>
          <p:nvPr/>
        </p:nvSpPr>
        <p:spPr>
          <a:xfrm>
            <a:off x="2046500" y="1481475"/>
            <a:ext cx="63225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Uma boa prática ao atribuir às famílias tipográficas no CSS é atribuir diversas famílias, assim, o navegador poderá escolher qual fonte se adapta melhor para o usuário.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grpSp>
        <p:nvGrpSpPr>
          <p:cNvPr id="501" name="Google Shape;501;p74"/>
          <p:cNvGrpSpPr/>
          <p:nvPr/>
        </p:nvGrpSpPr>
        <p:grpSpPr>
          <a:xfrm>
            <a:off x="1256688" y="2739150"/>
            <a:ext cx="6756313" cy="530709"/>
            <a:chOff x="1122825" y="2552203"/>
            <a:chExt cx="6756313" cy="530709"/>
          </a:xfrm>
        </p:grpSpPr>
        <p:sp>
          <p:nvSpPr>
            <p:cNvPr id="502" name="Google Shape;502;p74"/>
            <p:cNvSpPr/>
            <p:nvPr/>
          </p:nvSpPr>
          <p:spPr>
            <a:xfrm>
              <a:off x="1707538" y="2552203"/>
              <a:ext cx="61716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323999" marR="0" rtl="0" algn="l"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endParaRPr sz="20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20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 { </a:t>
              </a:r>
              <a:r>
                <a:rPr lang="es" sz="2000">
                  <a:solidFill>
                    <a:srgbClr val="FF9900"/>
                  </a:solidFill>
                  <a:latin typeface="Consolas"/>
                  <a:ea typeface="Consolas"/>
                  <a:cs typeface="Consolas"/>
                  <a:sym typeface="Consolas"/>
                </a:rPr>
                <a:t>font-family</a:t>
              </a: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: </a:t>
              </a:r>
              <a:r>
                <a:rPr lang="es" sz="2000">
                  <a:solidFill>
                    <a:schemeClr val="accent4"/>
                  </a:solidFill>
                  <a:latin typeface="Consolas"/>
                  <a:ea typeface="Consolas"/>
                  <a:cs typeface="Consolas"/>
                  <a:sym typeface="Consolas"/>
                </a:rPr>
                <a:t>Arial, Verdana, Garamond;</a:t>
              </a: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20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23999" marR="0" rtl="0" algn="l"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endParaRPr sz="1000"/>
            </a:p>
          </p:txBody>
        </p:sp>
        <p:sp>
          <p:nvSpPr>
            <p:cNvPr id="503" name="Google Shape;503;p74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504" name="Google Shape;504;p74"/>
          <p:cNvGrpSpPr/>
          <p:nvPr/>
        </p:nvGrpSpPr>
        <p:grpSpPr>
          <a:xfrm>
            <a:off x="1057276" y="1697599"/>
            <a:ext cx="759024" cy="635011"/>
            <a:chOff x="1220250" y="2622725"/>
            <a:chExt cx="2515825" cy="2104775"/>
          </a:xfrm>
        </p:grpSpPr>
        <p:sp>
          <p:nvSpPr>
            <p:cNvPr id="505" name="Google Shape;505;p74"/>
            <p:cNvSpPr/>
            <p:nvPr/>
          </p:nvSpPr>
          <p:spPr>
            <a:xfrm>
              <a:off x="1220250" y="3202025"/>
              <a:ext cx="936750" cy="1472925"/>
            </a:xfrm>
            <a:custGeom>
              <a:rect b="b" l="l" r="r" t="t"/>
              <a:pathLst>
                <a:path extrusionOk="0" h="58917" w="37470">
                  <a:moveTo>
                    <a:pt x="2524" y="0"/>
                  </a:moveTo>
                  <a:lnTo>
                    <a:pt x="1977" y="42"/>
                  </a:lnTo>
                  <a:lnTo>
                    <a:pt x="1094" y="463"/>
                  </a:lnTo>
                  <a:lnTo>
                    <a:pt x="421" y="1178"/>
                  </a:lnTo>
                  <a:lnTo>
                    <a:pt x="42" y="2061"/>
                  </a:lnTo>
                  <a:lnTo>
                    <a:pt x="0" y="2607"/>
                  </a:lnTo>
                  <a:lnTo>
                    <a:pt x="0" y="56267"/>
                  </a:lnTo>
                  <a:lnTo>
                    <a:pt x="42" y="56772"/>
                  </a:lnTo>
                  <a:lnTo>
                    <a:pt x="421" y="57697"/>
                  </a:lnTo>
                  <a:lnTo>
                    <a:pt x="1136" y="58412"/>
                  </a:lnTo>
                  <a:lnTo>
                    <a:pt x="2061" y="58790"/>
                  </a:lnTo>
                  <a:lnTo>
                    <a:pt x="2566" y="58832"/>
                  </a:lnTo>
                  <a:lnTo>
                    <a:pt x="16359" y="58748"/>
                  </a:lnTo>
                  <a:lnTo>
                    <a:pt x="30026" y="58916"/>
                  </a:lnTo>
                  <a:lnTo>
                    <a:pt x="31582" y="58916"/>
                  </a:lnTo>
                  <a:lnTo>
                    <a:pt x="34063" y="58664"/>
                  </a:lnTo>
                  <a:lnTo>
                    <a:pt x="35871" y="58033"/>
                  </a:lnTo>
                  <a:lnTo>
                    <a:pt x="36755" y="57234"/>
                  </a:lnTo>
                  <a:lnTo>
                    <a:pt x="37217" y="56519"/>
                  </a:lnTo>
                  <a:lnTo>
                    <a:pt x="37385" y="56057"/>
                  </a:lnTo>
                  <a:lnTo>
                    <a:pt x="37469" y="55720"/>
                  </a:lnTo>
                  <a:lnTo>
                    <a:pt x="37469" y="55300"/>
                  </a:lnTo>
                  <a:lnTo>
                    <a:pt x="37469" y="3659"/>
                  </a:lnTo>
                  <a:lnTo>
                    <a:pt x="37427" y="3028"/>
                  </a:lnTo>
                  <a:lnTo>
                    <a:pt x="37217" y="2439"/>
                  </a:lnTo>
                  <a:lnTo>
                    <a:pt x="36797" y="1724"/>
                  </a:lnTo>
                  <a:lnTo>
                    <a:pt x="35871" y="757"/>
                  </a:lnTo>
                  <a:lnTo>
                    <a:pt x="34694" y="210"/>
                  </a:lnTo>
                  <a:lnTo>
                    <a:pt x="33012" y="42"/>
                  </a:lnTo>
                  <a:lnTo>
                    <a:pt x="31876" y="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74"/>
            <p:cNvSpPr/>
            <p:nvPr/>
          </p:nvSpPr>
          <p:spPr>
            <a:xfrm>
              <a:off x="2162225" y="2622725"/>
              <a:ext cx="1573850" cy="2104775"/>
            </a:xfrm>
            <a:custGeom>
              <a:rect b="b" l="l" r="r" t="t"/>
              <a:pathLst>
                <a:path extrusionOk="0" h="84191" w="62954">
                  <a:moveTo>
                    <a:pt x="16359" y="1"/>
                  </a:moveTo>
                  <a:lnTo>
                    <a:pt x="14972" y="337"/>
                  </a:lnTo>
                  <a:lnTo>
                    <a:pt x="13878" y="1010"/>
                  </a:lnTo>
                  <a:lnTo>
                    <a:pt x="13079" y="2062"/>
                  </a:lnTo>
                  <a:lnTo>
                    <a:pt x="12238" y="4164"/>
                  </a:lnTo>
                  <a:lnTo>
                    <a:pt x="11818" y="6099"/>
                  </a:lnTo>
                  <a:lnTo>
                    <a:pt x="11649" y="6729"/>
                  </a:lnTo>
                  <a:lnTo>
                    <a:pt x="11439" y="7360"/>
                  </a:lnTo>
                  <a:lnTo>
                    <a:pt x="8285" y="18378"/>
                  </a:lnTo>
                  <a:lnTo>
                    <a:pt x="5131" y="29396"/>
                  </a:lnTo>
                  <a:lnTo>
                    <a:pt x="253" y="29396"/>
                  </a:lnTo>
                  <a:lnTo>
                    <a:pt x="127" y="29606"/>
                  </a:lnTo>
                  <a:lnTo>
                    <a:pt x="1" y="34232"/>
                  </a:lnTo>
                  <a:lnTo>
                    <a:pt x="1" y="38059"/>
                  </a:lnTo>
                  <a:lnTo>
                    <a:pt x="127" y="38059"/>
                  </a:lnTo>
                  <a:lnTo>
                    <a:pt x="127" y="37975"/>
                  </a:lnTo>
                  <a:lnTo>
                    <a:pt x="7234" y="37975"/>
                  </a:lnTo>
                  <a:lnTo>
                    <a:pt x="8453" y="37933"/>
                  </a:lnTo>
                  <a:lnTo>
                    <a:pt x="10262" y="37554"/>
                  </a:lnTo>
                  <a:lnTo>
                    <a:pt x="11481" y="36671"/>
                  </a:lnTo>
                  <a:lnTo>
                    <a:pt x="12364" y="35073"/>
                  </a:lnTo>
                  <a:lnTo>
                    <a:pt x="12701" y="33938"/>
                  </a:lnTo>
                  <a:lnTo>
                    <a:pt x="16023" y="22499"/>
                  </a:lnTo>
                  <a:lnTo>
                    <a:pt x="19303" y="11061"/>
                  </a:lnTo>
                  <a:lnTo>
                    <a:pt x="19555" y="10346"/>
                  </a:lnTo>
                  <a:lnTo>
                    <a:pt x="19808" y="9631"/>
                  </a:lnTo>
                  <a:lnTo>
                    <a:pt x="20943" y="10052"/>
                  </a:lnTo>
                  <a:lnTo>
                    <a:pt x="22835" y="11355"/>
                  </a:lnTo>
                  <a:lnTo>
                    <a:pt x="24181" y="13206"/>
                  </a:lnTo>
                  <a:lnTo>
                    <a:pt x="24938" y="15603"/>
                  </a:lnTo>
                  <a:lnTo>
                    <a:pt x="25064" y="16948"/>
                  </a:lnTo>
                  <a:lnTo>
                    <a:pt x="25106" y="20481"/>
                  </a:lnTo>
                  <a:lnTo>
                    <a:pt x="25064" y="24013"/>
                  </a:lnTo>
                  <a:lnTo>
                    <a:pt x="25106" y="25485"/>
                  </a:lnTo>
                  <a:lnTo>
                    <a:pt x="25527" y="27167"/>
                  </a:lnTo>
                  <a:lnTo>
                    <a:pt x="25989" y="28008"/>
                  </a:lnTo>
                  <a:lnTo>
                    <a:pt x="26620" y="28639"/>
                  </a:lnTo>
                  <a:lnTo>
                    <a:pt x="27461" y="29102"/>
                  </a:lnTo>
                  <a:lnTo>
                    <a:pt x="29059" y="29522"/>
                  </a:lnTo>
                  <a:lnTo>
                    <a:pt x="30531" y="29564"/>
                  </a:lnTo>
                  <a:lnTo>
                    <a:pt x="49119" y="29564"/>
                  </a:lnTo>
                  <a:lnTo>
                    <a:pt x="50548" y="29648"/>
                  </a:lnTo>
                  <a:lnTo>
                    <a:pt x="52146" y="30069"/>
                  </a:lnTo>
                  <a:lnTo>
                    <a:pt x="52987" y="30573"/>
                  </a:lnTo>
                  <a:lnTo>
                    <a:pt x="53618" y="31288"/>
                  </a:lnTo>
                  <a:lnTo>
                    <a:pt x="54081" y="32171"/>
                  </a:lnTo>
                  <a:lnTo>
                    <a:pt x="54459" y="33854"/>
                  </a:lnTo>
                  <a:lnTo>
                    <a:pt x="54459" y="35325"/>
                  </a:lnTo>
                  <a:lnTo>
                    <a:pt x="54165" y="43904"/>
                  </a:lnTo>
                  <a:lnTo>
                    <a:pt x="54039" y="56772"/>
                  </a:lnTo>
                  <a:lnTo>
                    <a:pt x="54249" y="65351"/>
                  </a:lnTo>
                  <a:lnTo>
                    <a:pt x="54417" y="69641"/>
                  </a:lnTo>
                  <a:lnTo>
                    <a:pt x="54459" y="71155"/>
                  </a:lnTo>
                  <a:lnTo>
                    <a:pt x="54123" y="72921"/>
                  </a:lnTo>
                  <a:lnTo>
                    <a:pt x="53660" y="73846"/>
                  </a:lnTo>
                  <a:lnTo>
                    <a:pt x="53029" y="74561"/>
                  </a:lnTo>
                  <a:lnTo>
                    <a:pt x="52188" y="75108"/>
                  </a:lnTo>
                  <a:lnTo>
                    <a:pt x="51137" y="75444"/>
                  </a:lnTo>
                  <a:lnTo>
                    <a:pt x="49875" y="75612"/>
                  </a:lnTo>
                  <a:lnTo>
                    <a:pt x="49119" y="75654"/>
                  </a:lnTo>
                  <a:lnTo>
                    <a:pt x="34821" y="75654"/>
                  </a:lnTo>
                  <a:lnTo>
                    <a:pt x="20523" y="75570"/>
                  </a:lnTo>
                  <a:lnTo>
                    <a:pt x="19639" y="75486"/>
                  </a:lnTo>
                  <a:lnTo>
                    <a:pt x="18252" y="74981"/>
                  </a:lnTo>
                  <a:lnTo>
                    <a:pt x="17495" y="74477"/>
                  </a:lnTo>
                  <a:lnTo>
                    <a:pt x="17200" y="74140"/>
                  </a:lnTo>
                  <a:lnTo>
                    <a:pt x="15981" y="72668"/>
                  </a:lnTo>
                  <a:lnTo>
                    <a:pt x="13374" y="70145"/>
                  </a:lnTo>
                  <a:lnTo>
                    <a:pt x="11229" y="68716"/>
                  </a:lnTo>
                  <a:lnTo>
                    <a:pt x="9715" y="67959"/>
                  </a:lnTo>
                  <a:lnTo>
                    <a:pt x="8117" y="67412"/>
                  </a:lnTo>
                  <a:lnTo>
                    <a:pt x="6393" y="67075"/>
                  </a:lnTo>
                  <a:lnTo>
                    <a:pt x="5510" y="66991"/>
                  </a:lnTo>
                  <a:lnTo>
                    <a:pt x="4038" y="66991"/>
                  </a:lnTo>
                  <a:lnTo>
                    <a:pt x="2608" y="67117"/>
                  </a:lnTo>
                  <a:lnTo>
                    <a:pt x="1052" y="67454"/>
                  </a:lnTo>
                  <a:lnTo>
                    <a:pt x="674" y="67622"/>
                  </a:lnTo>
                  <a:lnTo>
                    <a:pt x="253" y="67664"/>
                  </a:lnTo>
                  <a:lnTo>
                    <a:pt x="211" y="67706"/>
                  </a:lnTo>
                  <a:lnTo>
                    <a:pt x="127" y="67706"/>
                  </a:lnTo>
                  <a:lnTo>
                    <a:pt x="127" y="67664"/>
                  </a:lnTo>
                  <a:lnTo>
                    <a:pt x="85" y="67664"/>
                  </a:lnTo>
                  <a:lnTo>
                    <a:pt x="43" y="67706"/>
                  </a:lnTo>
                  <a:lnTo>
                    <a:pt x="85" y="73425"/>
                  </a:lnTo>
                  <a:lnTo>
                    <a:pt x="43" y="76327"/>
                  </a:lnTo>
                  <a:lnTo>
                    <a:pt x="85" y="76159"/>
                  </a:lnTo>
                  <a:lnTo>
                    <a:pt x="127" y="75949"/>
                  </a:lnTo>
                  <a:lnTo>
                    <a:pt x="2188" y="75696"/>
                  </a:lnTo>
                  <a:lnTo>
                    <a:pt x="4290" y="75612"/>
                  </a:lnTo>
                  <a:lnTo>
                    <a:pt x="5384" y="75738"/>
                  </a:lnTo>
                  <a:lnTo>
                    <a:pt x="6309" y="76075"/>
                  </a:lnTo>
                  <a:lnTo>
                    <a:pt x="7234" y="76621"/>
                  </a:lnTo>
                  <a:lnTo>
                    <a:pt x="8748" y="77925"/>
                  </a:lnTo>
                  <a:lnTo>
                    <a:pt x="10093" y="79313"/>
                  </a:lnTo>
                  <a:lnTo>
                    <a:pt x="10808" y="80028"/>
                  </a:lnTo>
                  <a:lnTo>
                    <a:pt x="12154" y="81500"/>
                  </a:lnTo>
                  <a:lnTo>
                    <a:pt x="12911" y="82046"/>
                  </a:lnTo>
                  <a:lnTo>
                    <a:pt x="14088" y="82719"/>
                  </a:lnTo>
                  <a:lnTo>
                    <a:pt x="15897" y="83644"/>
                  </a:lnTo>
                  <a:lnTo>
                    <a:pt x="17116" y="83981"/>
                  </a:lnTo>
                  <a:lnTo>
                    <a:pt x="17747" y="84023"/>
                  </a:lnTo>
                  <a:lnTo>
                    <a:pt x="34022" y="84191"/>
                  </a:lnTo>
                  <a:lnTo>
                    <a:pt x="50254" y="84107"/>
                  </a:lnTo>
                  <a:lnTo>
                    <a:pt x="51600" y="84065"/>
                  </a:lnTo>
                  <a:lnTo>
                    <a:pt x="54081" y="83560"/>
                  </a:lnTo>
                  <a:lnTo>
                    <a:pt x="56352" y="82635"/>
                  </a:lnTo>
                  <a:lnTo>
                    <a:pt x="58370" y="81289"/>
                  </a:lnTo>
                  <a:lnTo>
                    <a:pt x="60094" y="79607"/>
                  </a:lnTo>
                  <a:lnTo>
                    <a:pt x="61440" y="77589"/>
                  </a:lnTo>
                  <a:lnTo>
                    <a:pt x="62365" y="75318"/>
                  </a:lnTo>
                  <a:lnTo>
                    <a:pt x="62870" y="72837"/>
                  </a:lnTo>
                  <a:lnTo>
                    <a:pt x="62912" y="71491"/>
                  </a:lnTo>
                  <a:lnTo>
                    <a:pt x="62954" y="52609"/>
                  </a:lnTo>
                  <a:lnTo>
                    <a:pt x="62912" y="33727"/>
                  </a:lnTo>
                  <a:lnTo>
                    <a:pt x="62870" y="32424"/>
                  </a:lnTo>
                  <a:lnTo>
                    <a:pt x="62365" y="29943"/>
                  </a:lnTo>
                  <a:lnTo>
                    <a:pt x="61440" y="27630"/>
                  </a:lnTo>
                  <a:lnTo>
                    <a:pt x="60094" y="25653"/>
                  </a:lnTo>
                  <a:lnTo>
                    <a:pt x="58412" y="23929"/>
                  </a:lnTo>
                  <a:lnTo>
                    <a:pt x="56394" y="22583"/>
                  </a:lnTo>
                  <a:lnTo>
                    <a:pt x="54123" y="21658"/>
                  </a:lnTo>
                  <a:lnTo>
                    <a:pt x="51642" y="21154"/>
                  </a:lnTo>
                  <a:lnTo>
                    <a:pt x="50296" y="21112"/>
                  </a:lnTo>
                  <a:lnTo>
                    <a:pt x="43105" y="21069"/>
                  </a:lnTo>
                  <a:lnTo>
                    <a:pt x="35872" y="21069"/>
                  </a:lnTo>
                  <a:lnTo>
                    <a:pt x="34778" y="21027"/>
                  </a:lnTo>
                  <a:lnTo>
                    <a:pt x="33559" y="20901"/>
                  </a:lnTo>
                  <a:lnTo>
                    <a:pt x="33559" y="18715"/>
                  </a:lnTo>
                  <a:lnTo>
                    <a:pt x="33559" y="16738"/>
                  </a:lnTo>
                  <a:lnTo>
                    <a:pt x="33517" y="15392"/>
                  </a:lnTo>
                  <a:lnTo>
                    <a:pt x="33054" y="12743"/>
                  </a:lnTo>
                  <a:lnTo>
                    <a:pt x="32213" y="10220"/>
                  </a:lnTo>
                  <a:lnTo>
                    <a:pt x="30994" y="7907"/>
                  </a:lnTo>
                  <a:lnTo>
                    <a:pt x="29438" y="5804"/>
                  </a:lnTo>
                  <a:lnTo>
                    <a:pt x="27587" y="3954"/>
                  </a:lnTo>
                  <a:lnTo>
                    <a:pt x="25443" y="2440"/>
                  </a:lnTo>
                  <a:lnTo>
                    <a:pt x="23046" y="1263"/>
                  </a:lnTo>
                  <a:lnTo>
                    <a:pt x="21742" y="842"/>
                  </a:lnTo>
                  <a:lnTo>
                    <a:pt x="20396" y="464"/>
                  </a:lnTo>
                  <a:lnTo>
                    <a:pt x="18126" y="85"/>
                  </a:lnTo>
                  <a:lnTo>
                    <a:pt x="16359" y="1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7" name="Google Shape;507;p74"/>
          <p:cNvSpPr/>
          <p:nvPr/>
        </p:nvSpPr>
        <p:spPr>
          <a:xfrm>
            <a:off x="4639850" y="3470675"/>
            <a:ext cx="3171900" cy="1185300"/>
          </a:xfrm>
          <a:prstGeom prst="wedgeRoundRectCallout">
            <a:avLst>
              <a:gd fmla="val -36486" name="adj1"/>
              <a:gd fmla="val -71033" name="adj2"/>
              <a:gd fmla="val 0" name="adj3"/>
            </a:avLst>
          </a:prstGeom>
          <a:solidFill>
            <a:srgbClr val="EC18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 que passamos para o navegador: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“Se o usuário tiver instalada a fonte Arial, mostre em Arial, se não, mostre em Verdana.”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8" name="Google Shape;508;p74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Definindo as famílias tipográficas com CSS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5"/>
          <p:cNvSpPr txBox="1"/>
          <p:nvPr>
            <p:ph idx="1" type="subTitle"/>
          </p:nvPr>
        </p:nvSpPr>
        <p:spPr>
          <a:xfrm>
            <a:off x="4010150" y="1697650"/>
            <a:ext cx="3934500" cy="17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" sz="1500">
                <a:latin typeface="Rubik Light"/>
                <a:ea typeface="Rubik Light"/>
                <a:cs typeface="Rubik Light"/>
                <a:sym typeface="Rubik Light"/>
              </a:rPr>
              <a:t>Porém, se quisermos cobrir todas as fontes para não haver possibilidade de problemas, ficaríamos o dia inteiro, já que a lista é quase interminável.</a:t>
            </a:r>
            <a:endParaRPr sz="1500">
              <a:latin typeface="Rubik Light"/>
              <a:ea typeface="Rubik Light"/>
              <a:cs typeface="Rubik Light"/>
              <a:sym typeface="Rubik Light"/>
            </a:endParaRPr>
          </a:p>
        </p:txBody>
      </p:sp>
      <p:grpSp>
        <p:nvGrpSpPr>
          <p:cNvPr id="515" name="Google Shape;515;p75"/>
          <p:cNvGrpSpPr/>
          <p:nvPr/>
        </p:nvGrpSpPr>
        <p:grpSpPr>
          <a:xfrm>
            <a:off x="4029747" y="1339248"/>
            <a:ext cx="344969" cy="308595"/>
            <a:chOff x="3016921" y="2408750"/>
            <a:chExt cx="793215" cy="709740"/>
          </a:xfrm>
        </p:grpSpPr>
        <p:sp>
          <p:nvSpPr>
            <p:cNvPr id="516" name="Google Shape;516;p75"/>
            <p:cNvSpPr/>
            <p:nvPr/>
          </p:nvSpPr>
          <p:spPr>
            <a:xfrm>
              <a:off x="3016921" y="2408750"/>
              <a:ext cx="332591" cy="709740"/>
            </a:xfrm>
            <a:custGeom>
              <a:rect b="b" l="l" r="r" t="t"/>
              <a:pathLst>
                <a:path extrusionOk="0" h="85408" w="40023">
                  <a:moveTo>
                    <a:pt x="33588" y="1"/>
                  </a:moveTo>
                  <a:lnTo>
                    <a:pt x="32645" y="43"/>
                  </a:lnTo>
                  <a:lnTo>
                    <a:pt x="30843" y="472"/>
                  </a:lnTo>
                  <a:lnTo>
                    <a:pt x="29256" y="1373"/>
                  </a:lnTo>
                  <a:lnTo>
                    <a:pt x="27797" y="2703"/>
                  </a:lnTo>
                  <a:lnTo>
                    <a:pt x="27154" y="3561"/>
                  </a:lnTo>
                  <a:lnTo>
                    <a:pt x="8237" y="39680"/>
                  </a:lnTo>
                  <a:lnTo>
                    <a:pt x="6263" y="43541"/>
                  </a:lnTo>
                  <a:lnTo>
                    <a:pt x="3904" y="49160"/>
                  </a:lnTo>
                  <a:lnTo>
                    <a:pt x="2617" y="52806"/>
                  </a:lnTo>
                  <a:lnTo>
                    <a:pt x="1588" y="56324"/>
                  </a:lnTo>
                  <a:lnTo>
                    <a:pt x="815" y="59756"/>
                  </a:lnTo>
                  <a:lnTo>
                    <a:pt x="301" y="63101"/>
                  </a:lnTo>
                  <a:lnTo>
                    <a:pt x="43" y="66319"/>
                  </a:lnTo>
                  <a:lnTo>
                    <a:pt x="0" y="67906"/>
                  </a:lnTo>
                  <a:lnTo>
                    <a:pt x="0" y="78587"/>
                  </a:lnTo>
                  <a:lnTo>
                    <a:pt x="43" y="79445"/>
                  </a:lnTo>
                  <a:lnTo>
                    <a:pt x="258" y="80904"/>
                  </a:lnTo>
                  <a:lnTo>
                    <a:pt x="687" y="82190"/>
                  </a:lnTo>
                  <a:lnTo>
                    <a:pt x="1373" y="83263"/>
                  </a:lnTo>
                  <a:lnTo>
                    <a:pt x="2274" y="84121"/>
                  </a:lnTo>
                  <a:lnTo>
                    <a:pt x="3389" y="84721"/>
                  </a:lnTo>
                  <a:lnTo>
                    <a:pt x="4719" y="85150"/>
                  </a:lnTo>
                  <a:lnTo>
                    <a:pt x="6306" y="85365"/>
                  </a:lnTo>
                  <a:lnTo>
                    <a:pt x="7164" y="85408"/>
                  </a:lnTo>
                  <a:lnTo>
                    <a:pt x="32902" y="85408"/>
                  </a:lnTo>
                  <a:lnTo>
                    <a:pt x="33760" y="85365"/>
                  </a:lnTo>
                  <a:lnTo>
                    <a:pt x="35304" y="85150"/>
                  </a:lnTo>
                  <a:lnTo>
                    <a:pt x="36677" y="84721"/>
                  </a:lnTo>
                  <a:lnTo>
                    <a:pt x="37792" y="84035"/>
                  </a:lnTo>
                  <a:lnTo>
                    <a:pt x="38693" y="83134"/>
                  </a:lnTo>
                  <a:lnTo>
                    <a:pt x="39336" y="82019"/>
                  </a:lnTo>
                  <a:lnTo>
                    <a:pt x="39808" y="80689"/>
                  </a:lnTo>
                  <a:lnTo>
                    <a:pt x="40023" y="79145"/>
                  </a:lnTo>
                  <a:lnTo>
                    <a:pt x="40023" y="78244"/>
                  </a:lnTo>
                  <a:lnTo>
                    <a:pt x="40023" y="7164"/>
                  </a:lnTo>
                  <a:lnTo>
                    <a:pt x="40023" y="6263"/>
                  </a:lnTo>
                  <a:lnTo>
                    <a:pt x="39808" y="4719"/>
                  </a:lnTo>
                  <a:lnTo>
                    <a:pt x="39422" y="3389"/>
                  </a:lnTo>
                  <a:lnTo>
                    <a:pt x="38822" y="2231"/>
                  </a:lnTo>
                  <a:lnTo>
                    <a:pt x="38007" y="1373"/>
                  </a:lnTo>
                  <a:lnTo>
                    <a:pt x="37020" y="687"/>
                  </a:lnTo>
                  <a:lnTo>
                    <a:pt x="35776" y="258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EC18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75"/>
            <p:cNvSpPr/>
            <p:nvPr/>
          </p:nvSpPr>
          <p:spPr>
            <a:xfrm>
              <a:off x="3477545" y="2408750"/>
              <a:ext cx="332591" cy="709740"/>
            </a:xfrm>
            <a:custGeom>
              <a:rect b="b" l="l" r="r" t="t"/>
              <a:pathLst>
                <a:path extrusionOk="0" h="85408" w="40023">
                  <a:moveTo>
                    <a:pt x="33588" y="1"/>
                  </a:moveTo>
                  <a:lnTo>
                    <a:pt x="32645" y="43"/>
                  </a:lnTo>
                  <a:lnTo>
                    <a:pt x="30843" y="472"/>
                  </a:lnTo>
                  <a:lnTo>
                    <a:pt x="29256" y="1373"/>
                  </a:lnTo>
                  <a:lnTo>
                    <a:pt x="27797" y="2703"/>
                  </a:lnTo>
                  <a:lnTo>
                    <a:pt x="27154" y="3561"/>
                  </a:lnTo>
                  <a:lnTo>
                    <a:pt x="8237" y="39680"/>
                  </a:lnTo>
                  <a:lnTo>
                    <a:pt x="6263" y="43541"/>
                  </a:lnTo>
                  <a:lnTo>
                    <a:pt x="3904" y="49160"/>
                  </a:lnTo>
                  <a:lnTo>
                    <a:pt x="2617" y="52806"/>
                  </a:lnTo>
                  <a:lnTo>
                    <a:pt x="1588" y="56324"/>
                  </a:lnTo>
                  <a:lnTo>
                    <a:pt x="815" y="59756"/>
                  </a:lnTo>
                  <a:lnTo>
                    <a:pt x="301" y="63101"/>
                  </a:lnTo>
                  <a:lnTo>
                    <a:pt x="43" y="66319"/>
                  </a:lnTo>
                  <a:lnTo>
                    <a:pt x="0" y="67906"/>
                  </a:lnTo>
                  <a:lnTo>
                    <a:pt x="0" y="78587"/>
                  </a:lnTo>
                  <a:lnTo>
                    <a:pt x="43" y="79445"/>
                  </a:lnTo>
                  <a:lnTo>
                    <a:pt x="258" y="80904"/>
                  </a:lnTo>
                  <a:lnTo>
                    <a:pt x="687" y="82190"/>
                  </a:lnTo>
                  <a:lnTo>
                    <a:pt x="1373" y="83263"/>
                  </a:lnTo>
                  <a:lnTo>
                    <a:pt x="2274" y="84121"/>
                  </a:lnTo>
                  <a:lnTo>
                    <a:pt x="3389" y="84721"/>
                  </a:lnTo>
                  <a:lnTo>
                    <a:pt x="4719" y="85150"/>
                  </a:lnTo>
                  <a:lnTo>
                    <a:pt x="6306" y="85365"/>
                  </a:lnTo>
                  <a:lnTo>
                    <a:pt x="7164" y="85408"/>
                  </a:lnTo>
                  <a:lnTo>
                    <a:pt x="32902" y="85408"/>
                  </a:lnTo>
                  <a:lnTo>
                    <a:pt x="33760" y="85365"/>
                  </a:lnTo>
                  <a:lnTo>
                    <a:pt x="35304" y="85150"/>
                  </a:lnTo>
                  <a:lnTo>
                    <a:pt x="36677" y="84721"/>
                  </a:lnTo>
                  <a:lnTo>
                    <a:pt x="37792" y="84035"/>
                  </a:lnTo>
                  <a:lnTo>
                    <a:pt x="38693" y="83134"/>
                  </a:lnTo>
                  <a:lnTo>
                    <a:pt x="39336" y="82019"/>
                  </a:lnTo>
                  <a:lnTo>
                    <a:pt x="39808" y="80689"/>
                  </a:lnTo>
                  <a:lnTo>
                    <a:pt x="40023" y="79145"/>
                  </a:lnTo>
                  <a:lnTo>
                    <a:pt x="40023" y="78244"/>
                  </a:lnTo>
                  <a:lnTo>
                    <a:pt x="40023" y="7164"/>
                  </a:lnTo>
                  <a:lnTo>
                    <a:pt x="40023" y="6263"/>
                  </a:lnTo>
                  <a:lnTo>
                    <a:pt x="39808" y="4719"/>
                  </a:lnTo>
                  <a:lnTo>
                    <a:pt x="39422" y="3389"/>
                  </a:lnTo>
                  <a:lnTo>
                    <a:pt x="38822" y="2231"/>
                  </a:lnTo>
                  <a:lnTo>
                    <a:pt x="38007" y="1373"/>
                  </a:lnTo>
                  <a:lnTo>
                    <a:pt x="37020" y="687"/>
                  </a:lnTo>
                  <a:lnTo>
                    <a:pt x="35776" y="258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EC18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8" name="Google Shape;518;p75"/>
          <p:cNvGrpSpPr/>
          <p:nvPr/>
        </p:nvGrpSpPr>
        <p:grpSpPr>
          <a:xfrm rot="10800000">
            <a:off x="7449117" y="2884373"/>
            <a:ext cx="344970" cy="308595"/>
            <a:chOff x="2965350" y="2408750"/>
            <a:chExt cx="793216" cy="709740"/>
          </a:xfrm>
        </p:grpSpPr>
        <p:sp>
          <p:nvSpPr>
            <p:cNvPr id="519" name="Google Shape;519;p75"/>
            <p:cNvSpPr/>
            <p:nvPr/>
          </p:nvSpPr>
          <p:spPr>
            <a:xfrm>
              <a:off x="2965350" y="2408750"/>
              <a:ext cx="332591" cy="709740"/>
            </a:xfrm>
            <a:custGeom>
              <a:rect b="b" l="l" r="r" t="t"/>
              <a:pathLst>
                <a:path extrusionOk="0" h="85408" w="40023">
                  <a:moveTo>
                    <a:pt x="33588" y="1"/>
                  </a:moveTo>
                  <a:lnTo>
                    <a:pt x="32645" y="43"/>
                  </a:lnTo>
                  <a:lnTo>
                    <a:pt x="30843" y="472"/>
                  </a:lnTo>
                  <a:lnTo>
                    <a:pt x="29256" y="1373"/>
                  </a:lnTo>
                  <a:lnTo>
                    <a:pt x="27797" y="2703"/>
                  </a:lnTo>
                  <a:lnTo>
                    <a:pt x="27154" y="3561"/>
                  </a:lnTo>
                  <a:lnTo>
                    <a:pt x="8237" y="39680"/>
                  </a:lnTo>
                  <a:lnTo>
                    <a:pt x="6263" y="43541"/>
                  </a:lnTo>
                  <a:lnTo>
                    <a:pt x="3904" y="49160"/>
                  </a:lnTo>
                  <a:lnTo>
                    <a:pt x="2617" y="52806"/>
                  </a:lnTo>
                  <a:lnTo>
                    <a:pt x="1588" y="56324"/>
                  </a:lnTo>
                  <a:lnTo>
                    <a:pt x="815" y="59756"/>
                  </a:lnTo>
                  <a:lnTo>
                    <a:pt x="301" y="63101"/>
                  </a:lnTo>
                  <a:lnTo>
                    <a:pt x="43" y="66319"/>
                  </a:lnTo>
                  <a:lnTo>
                    <a:pt x="0" y="67906"/>
                  </a:lnTo>
                  <a:lnTo>
                    <a:pt x="0" y="78587"/>
                  </a:lnTo>
                  <a:lnTo>
                    <a:pt x="43" y="79445"/>
                  </a:lnTo>
                  <a:lnTo>
                    <a:pt x="258" y="80904"/>
                  </a:lnTo>
                  <a:lnTo>
                    <a:pt x="687" y="82190"/>
                  </a:lnTo>
                  <a:lnTo>
                    <a:pt x="1373" y="83263"/>
                  </a:lnTo>
                  <a:lnTo>
                    <a:pt x="2274" y="84121"/>
                  </a:lnTo>
                  <a:lnTo>
                    <a:pt x="3389" y="84721"/>
                  </a:lnTo>
                  <a:lnTo>
                    <a:pt x="4719" y="85150"/>
                  </a:lnTo>
                  <a:lnTo>
                    <a:pt x="6306" y="85365"/>
                  </a:lnTo>
                  <a:lnTo>
                    <a:pt x="7164" y="85408"/>
                  </a:lnTo>
                  <a:lnTo>
                    <a:pt x="32902" y="85408"/>
                  </a:lnTo>
                  <a:lnTo>
                    <a:pt x="33760" y="85365"/>
                  </a:lnTo>
                  <a:lnTo>
                    <a:pt x="35304" y="85150"/>
                  </a:lnTo>
                  <a:lnTo>
                    <a:pt x="36677" y="84721"/>
                  </a:lnTo>
                  <a:lnTo>
                    <a:pt x="37792" y="84035"/>
                  </a:lnTo>
                  <a:lnTo>
                    <a:pt x="38693" y="83134"/>
                  </a:lnTo>
                  <a:lnTo>
                    <a:pt x="39336" y="82019"/>
                  </a:lnTo>
                  <a:lnTo>
                    <a:pt x="39808" y="80689"/>
                  </a:lnTo>
                  <a:lnTo>
                    <a:pt x="40023" y="79145"/>
                  </a:lnTo>
                  <a:lnTo>
                    <a:pt x="40023" y="78244"/>
                  </a:lnTo>
                  <a:lnTo>
                    <a:pt x="40023" y="7164"/>
                  </a:lnTo>
                  <a:lnTo>
                    <a:pt x="40023" y="6263"/>
                  </a:lnTo>
                  <a:lnTo>
                    <a:pt x="39808" y="4719"/>
                  </a:lnTo>
                  <a:lnTo>
                    <a:pt x="39422" y="3389"/>
                  </a:lnTo>
                  <a:lnTo>
                    <a:pt x="38822" y="2231"/>
                  </a:lnTo>
                  <a:lnTo>
                    <a:pt x="38007" y="1373"/>
                  </a:lnTo>
                  <a:lnTo>
                    <a:pt x="37020" y="687"/>
                  </a:lnTo>
                  <a:lnTo>
                    <a:pt x="35776" y="258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EC18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75"/>
            <p:cNvSpPr/>
            <p:nvPr/>
          </p:nvSpPr>
          <p:spPr>
            <a:xfrm>
              <a:off x="3425975" y="2408750"/>
              <a:ext cx="332591" cy="709740"/>
            </a:xfrm>
            <a:custGeom>
              <a:rect b="b" l="l" r="r" t="t"/>
              <a:pathLst>
                <a:path extrusionOk="0" h="85408" w="40023">
                  <a:moveTo>
                    <a:pt x="33588" y="1"/>
                  </a:moveTo>
                  <a:lnTo>
                    <a:pt x="32645" y="43"/>
                  </a:lnTo>
                  <a:lnTo>
                    <a:pt x="30843" y="472"/>
                  </a:lnTo>
                  <a:lnTo>
                    <a:pt x="29256" y="1373"/>
                  </a:lnTo>
                  <a:lnTo>
                    <a:pt x="27797" y="2703"/>
                  </a:lnTo>
                  <a:lnTo>
                    <a:pt x="27154" y="3561"/>
                  </a:lnTo>
                  <a:lnTo>
                    <a:pt x="8237" y="39680"/>
                  </a:lnTo>
                  <a:lnTo>
                    <a:pt x="6263" y="43541"/>
                  </a:lnTo>
                  <a:lnTo>
                    <a:pt x="3904" y="49160"/>
                  </a:lnTo>
                  <a:lnTo>
                    <a:pt x="2617" y="52806"/>
                  </a:lnTo>
                  <a:lnTo>
                    <a:pt x="1588" y="56324"/>
                  </a:lnTo>
                  <a:lnTo>
                    <a:pt x="815" y="59756"/>
                  </a:lnTo>
                  <a:lnTo>
                    <a:pt x="301" y="63101"/>
                  </a:lnTo>
                  <a:lnTo>
                    <a:pt x="43" y="66319"/>
                  </a:lnTo>
                  <a:lnTo>
                    <a:pt x="0" y="67906"/>
                  </a:lnTo>
                  <a:lnTo>
                    <a:pt x="0" y="78587"/>
                  </a:lnTo>
                  <a:lnTo>
                    <a:pt x="43" y="79445"/>
                  </a:lnTo>
                  <a:lnTo>
                    <a:pt x="258" y="80904"/>
                  </a:lnTo>
                  <a:lnTo>
                    <a:pt x="687" y="82190"/>
                  </a:lnTo>
                  <a:lnTo>
                    <a:pt x="1373" y="83263"/>
                  </a:lnTo>
                  <a:lnTo>
                    <a:pt x="2274" y="84121"/>
                  </a:lnTo>
                  <a:lnTo>
                    <a:pt x="3389" y="84721"/>
                  </a:lnTo>
                  <a:lnTo>
                    <a:pt x="4719" y="85150"/>
                  </a:lnTo>
                  <a:lnTo>
                    <a:pt x="6306" y="85365"/>
                  </a:lnTo>
                  <a:lnTo>
                    <a:pt x="7164" y="85408"/>
                  </a:lnTo>
                  <a:lnTo>
                    <a:pt x="32902" y="85408"/>
                  </a:lnTo>
                  <a:lnTo>
                    <a:pt x="33760" y="85365"/>
                  </a:lnTo>
                  <a:lnTo>
                    <a:pt x="35304" y="85150"/>
                  </a:lnTo>
                  <a:lnTo>
                    <a:pt x="36677" y="84721"/>
                  </a:lnTo>
                  <a:lnTo>
                    <a:pt x="37792" y="84035"/>
                  </a:lnTo>
                  <a:lnTo>
                    <a:pt x="38693" y="83134"/>
                  </a:lnTo>
                  <a:lnTo>
                    <a:pt x="39336" y="82019"/>
                  </a:lnTo>
                  <a:lnTo>
                    <a:pt x="39808" y="80689"/>
                  </a:lnTo>
                  <a:lnTo>
                    <a:pt x="40023" y="79145"/>
                  </a:lnTo>
                  <a:lnTo>
                    <a:pt x="40023" y="78244"/>
                  </a:lnTo>
                  <a:lnTo>
                    <a:pt x="40023" y="7164"/>
                  </a:lnTo>
                  <a:lnTo>
                    <a:pt x="40023" y="6263"/>
                  </a:lnTo>
                  <a:lnTo>
                    <a:pt x="39808" y="4719"/>
                  </a:lnTo>
                  <a:lnTo>
                    <a:pt x="39422" y="3389"/>
                  </a:lnTo>
                  <a:lnTo>
                    <a:pt x="38822" y="2231"/>
                  </a:lnTo>
                  <a:lnTo>
                    <a:pt x="38007" y="1373"/>
                  </a:lnTo>
                  <a:lnTo>
                    <a:pt x="37020" y="687"/>
                  </a:lnTo>
                  <a:lnTo>
                    <a:pt x="35776" y="258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EC18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1" name="Google Shape;521;p75"/>
          <p:cNvGrpSpPr/>
          <p:nvPr/>
        </p:nvGrpSpPr>
        <p:grpSpPr>
          <a:xfrm>
            <a:off x="5558446" y="2935692"/>
            <a:ext cx="1256497" cy="1789547"/>
            <a:chOff x="382375" y="1776575"/>
            <a:chExt cx="456775" cy="599875"/>
          </a:xfrm>
        </p:grpSpPr>
        <p:sp>
          <p:nvSpPr>
            <p:cNvPr id="522" name="Google Shape;522;p75"/>
            <p:cNvSpPr/>
            <p:nvPr/>
          </p:nvSpPr>
          <p:spPr>
            <a:xfrm>
              <a:off x="382375" y="1776575"/>
              <a:ext cx="456775" cy="599875"/>
            </a:xfrm>
            <a:custGeom>
              <a:rect b="b" l="l" r="r" t="t"/>
              <a:pathLst>
                <a:path extrusionOk="0" h="23995" w="18271">
                  <a:moveTo>
                    <a:pt x="9144" y="1403"/>
                  </a:moveTo>
                  <a:lnTo>
                    <a:pt x="9287" y="1420"/>
                  </a:lnTo>
                  <a:lnTo>
                    <a:pt x="9528" y="1528"/>
                  </a:lnTo>
                  <a:lnTo>
                    <a:pt x="9707" y="1715"/>
                  </a:lnTo>
                  <a:lnTo>
                    <a:pt x="9814" y="1992"/>
                  </a:lnTo>
                  <a:lnTo>
                    <a:pt x="9841" y="2144"/>
                  </a:lnTo>
                  <a:lnTo>
                    <a:pt x="9859" y="2287"/>
                  </a:lnTo>
                  <a:lnTo>
                    <a:pt x="9975" y="2528"/>
                  </a:lnTo>
                  <a:lnTo>
                    <a:pt x="10153" y="2706"/>
                  </a:lnTo>
                  <a:lnTo>
                    <a:pt x="10403" y="2796"/>
                  </a:lnTo>
                  <a:lnTo>
                    <a:pt x="10546" y="2813"/>
                  </a:lnTo>
                  <a:lnTo>
                    <a:pt x="11234" y="2813"/>
                  </a:lnTo>
                  <a:lnTo>
                    <a:pt x="11234" y="4198"/>
                  </a:lnTo>
                  <a:lnTo>
                    <a:pt x="7037" y="4198"/>
                  </a:lnTo>
                  <a:lnTo>
                    <a:pt x="7037" y="2813"/>
                  </a:lnTo>
                  <a:lnTo>
                    <a:pt x="7716" y="2813"/>
                  </a:lnTo>
                  <a:lnTo>
                    <a:pt x="7867" y="2796"/>
                  </a:lnTo>
                  <a:lnTo>
                    <a:pt x="8108" y="2706"/>
                  </a:lnTo>
                  <a:lnTo>
                    <a:pt x="8296" y="2528"/>
                  </a:lnTo>
                  <a:lnTo>
                    <a:pt x="8412" y="2287"/>
                  </a:lnTo>
                  <a:lnTo>
                    <a:pt x="8430" y="2144"/>
                  </a:lnTo>
                  <a:lnTo>
                    <a:pt x="8448" y="1983"/>
                  </a:lnTo>
                  <a:lnTo>
                    <a:pt x="8573" y="1715"/>
                  </a:lnTo>
                  <a:lnTo>
                    <a:pt x="8760" y="1519"/>
                  </a:lnTo>
                  <a:lnTo>
                    <a:pt x="9001" y="1411"/>
                  </a:lnTo>
                  <a:lnTo>
                    <a:pt x="9144" y="1403"/>
                  </a:lnTo>
                  <a:close/>
                  <a:moveTo>
                    <a:pt x="5617" y="4224"/>
                  </a:moveTo>
                  <a:lnTo>
                    <a:pt x="5617" y="4555"/>
                  </a:lnTo>
                  <a:lnTo>
                    <a:pt x="5617" y="4885"/>
                  </a:lnTo>
                  <a:lnTo>
                    <a:pt x="5635" y="5046"/>
                  </a:lnTo>
                  <a:lnTo>
                    <a:pt x="5733" y="5314"/>
                  </a:lnTo>
                  <a:lnTo>
                    <a:pt x="5921" y="5510"/>
                  </a:lnTo>
                  <a:lnTo>
                    <a:pt x="6189" y="5608"/>
                  </a:lnTo>
                  <a:lnTo>
                    <a:pt x="6349" y="5617"/>
                  </a:lnTo>
                  <a:lnTo>
                    <a:pt x="9135" y="5626"/>
                  </a:lnTo>
                  <a:lnTo>
                    <a:pt x="11922" y="5617"/>
                  </a:lnTo>
                  <a:lnTo>
                    <a:pt x="12082" y="5608"/>
                  </a:lnTo>
                  <a:lnTo>
                    <a:pt x="12341" y="5510"/>
                  </a:lnTo>
                  <a:lnTo>
                    <a:pt x="12538" y="5323"/>
                  </a:lnTo>
                  <a:lnTo>
                    <a:pt x="12636" y="5055"/>
                  </a:lnTo>
                  <a:lnTo>
                    <a:pt x="12645" y="4903"/>
                  </a:lnTo>
                  <a:lnTo>
                    <a:pt x="12654" y="4573"/>
                  </a:lnTo>
                  <a:lnTo>
                    <a:pt x="12645" y="4233"/>
                  </a:lnTo>
                  <a:lnTo>
                    <a:pt x="16851" y="4233"/>
                  </a:lnTo>
                  <a:lnTo>
                    <a:pt x="16851" y="22575"/>
                  </a:lnTo>
                  <a:lnTo>
                    <a:pt x="1420" y="22575"/>
                  </a:lnTo>
                  <a:lnTo>
                    <a:pt x="1420" y="4224"/>
                  </a:lnTo>
                  <a:close/>
                  <a:moveTo>
                    <a:pt x="8805" y="1"/>
                  </a:moveTo>
                  <a:lnTo>
                    <a:pt x="8734" y="27"/>
                  </a:lnTo>
                  <a:lnTo>
                    <a:pt x="8653" y="54"/>
                  </a:lnTo>
                  <a:lnTo>
                    <a:pt x="8466" y="99"/>
                  </a:lnTo>
                  <a:lnTo>
                    <a:pt x="8108" y="242"/>
                  </a:lnTo>
                  <a:lnTo>
                    <a:pt x="7796" y="438"/>
                  </a:lnTo>
                  <a:lnTo>
                    <a:pt x="7546" y="706"/>
                  </a:lnTo>
                  <a:lnTo>
                    <a:pt x="7448" y="867"/>
                  </a:lnTo>
                  <a:lnTo>
                    <a:pt x="7358" y="1045"/>
                  </a:lnTo>
                  <a:lnTo>
                    <a:pt x="7126" y="1286"/>
                  </a:lnTo>
                  <a:lnTo>
                    <a:pt x="6858" y="1394"/>
                  </a:lnTo>
                  <a:lnTo>
                    <a:pt x="6546" y="1429"/>
                  </a:lnTo>
                  <a:lnTo>
                    <a:pt x="6367" y="1411"/>
                  </a:lnTo>
                  <a:lnTo>
                    <a:pt x="6197" y="1411"/>
                  </a:lnTo>
                  <a:lnTo>
                    <a:pt x="5930" y="1510"/>
                  </a:lnTo>
                  <a:lnTo>
                    <a:pt x="5733" y="1706"/>
                  </a:lnTo>
                  <a:lnTo>
                    <a:pt x="5635" y="1983"/>
                  </a:lnTo>
                  <a:lnTo>
                    <a:pt x="5617" y="2153"/>
                  </a:lnTo>
                  <a:lnTo>
                    <a:pt x="5617" y="2474"/>
                  </a:lnTo>
                  <a:lnTo>
                    <a:pt x="5617" y="2813"/>
                  </a:lnTo>
                  <a:lnTo>
                    <a:pt x="786" y="2813"/>
                  </a:lnTo>
                  <a:lnTo>
                    <a:pt x="598" y="2822"/>
                  </a:lnTo>
                  <a:lnTo>
                    <a:pt x="304" y="2921"/>
                  </a:lnTo>
                  <a:lnTo>
                    <a:pt x="107" y="3126"/>
                  </a:lnTo>
                  <a:lnTo>
                    <a:pt x="9" y="3421"/>
                  </a:lnTo>
                  <a:lnTo>
                    <a:pt x="0" y="3608"/>
                  </a:lnTo>
                  <a:lnTo>
                    <a:pt x="0" y="13395"/>
                  </a:lnTo>
                  <a:lnTo>
                    <a:pt x="0" y="23191"/>
                  </a:lnTo>
                  <a:lnTo>
                    <a:pt x="9" y="23388"/>
                  </a:lnTo>
                  <a:lnTo>
                    <a:pt x="107" y="23682"/>
                  </a:lnTo>
                  <a:lnTo>
                    <a:pt x="313" y="23888"/>
                  </a:lnTo>
                  <a:lnTo>
                    <a:pt x="607" y="23986"/>
                  </a:lnTo>
                  <a:lnTo>
                    <a:pt x="804" y="23995"/>
                  </a:lnTo>
                  <a:lnTo>
                    <a:pt x="17467" y="23995"/>
                  </a:lnTo>
                  <a:lnTo>
                    <a:pt x="17655" y="23986"/>
                  </a:lnTo>
                  <a:lnTo>
                    <a:pt x="17958" y="23888"/>
                  </a:lnTo>
                  <a:lnTo>
                    <a:pt x="18164" y="23682"/>
                  </a:lnTo>
                  <a:lnTo>
                    <a:pt x="18262" y="23388"/>
                  </a:lnTo>
                  <a:lnTo>
                    <a:pt x="18271" y="23191"/>
                  </a:lnTo>
                  <a:lnTo>
                    <a:pt x="18271" y="13395"/>
                  </a:lnTo>
                  <a:lnTo>
                    <a:pt x="18271" y="3608"/>
                  </a:lnTo>
                  <a:lnTo>
                    <a:pt x="18262" y="3421"/>
                  </a:lnTo>
                  <a:lnTo>
                    <a:pt x="18164" y="3126"/>
                  </a:lnTo>
                  <a:lnTo>
                    <a:pt x="17967" y="2921"/>
                  </a:lnTo>
                  <a:lnTo>
                    <a:pt x="17672" y="2822"/>
                  </a:lnTo>
                  <a:lnTo>
                    <a:pt x="17485" y="2813"/>
                  </a:lnTo>
                  <a:lnTo>
                    <a:pt x="12645" y="2813"/>
                  </a:lnTo>
                  <a:lnTo>
                    <a:pt x="12654" y="2447"/>
                  </a:lnTo>
                  <a:lnTo>
                    <a:pt x="12645" y="2108"/>
                  </a:lnTo>
                  <a:lnTo>
                    <a:pt x="12636" y="1956"/>
                  </a:lnTo>
                  <a:lnTo>
                    <a:pt x="12529" y="1706"/>
                  </a:lnTo>
                  <a:lnTo>
                    <a:pt x="12350" y="1528"/>
                  </a:lnTo>
                  <a:lnTo>
                    <a:pt x="12100" y="1420"/>
                  </a:lnTo>
                  <a:lnTo>
                    <a:pt x="11948" y="1411"/>
                  </a:lnTo>
                  <a:lnTo>
                    <a:pt x="11645" y="1403"/>
                  </a:lnTo>
                  <a:lnTo>
                    <a:pt x="11341" y="1411"/>
                  </a:lnTo>
                  <a:lnTo>
                    <a:pt x="11234" y="1411"/>
                  </a:lnTo>
                  <a:lnTo>
                    <a:pt x="11100" y="1322"/>
                  </a:lnTo>
                  <a:lnTo>
                    <a:pt x="11046" y="1224"/>
                  </a:lnTo>
                  <a:lnTo>
                    <a:pt x="10984" y="1090"/>
                  </a:lnTo>
                  <a:lnTo>
                    <a:pt x="10841" y="849"/>
                  </a:lnTo>
                  <a:lnTo>
                    <a:pt x="10653" y="626"/>
                  </a:lnTo>
                  <a:lnTo>
                    <a:pt x="10439" y="447"/>
                  </a:lnTo>
                  <a:lnTo>
                    <a:pt x="10314" y="367"/>
                  </a:lnTo>
                  <a:lnTo>
                    <a:pt x="9894" y="170"/>
                  </a:lnTo>
                  <a:lnTo>
                    <a:pt x="9466" y="1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75"/>
            <p:cNvSpPr/>
            <p:nvPr/>
          </p:nvSpPr>
          <p:spPr>
            <a:xfrm>
              <a:off x="549125" y="1981300"/>
              <a:ext cx="210325" cy="34400"/>
            </a:xfrm>
            <a:custGeom>
              <a:rect b="b" l="l" r="r" t="t"/>
              <a:pathLst>
                <a:path extrusionOk="0" h="1376" w="8413">
                  <a:moveTo>
                    <a:pt x="697" y="0"/>
                  </a:moveTo>
                  <a:lnTo>
                    <a:pt x="554" y="9"/>
                  </a:lnTo>
                  <a:lnTo>
                    <a:pt x="304" y="116"/>
                  </a:lnTo>
                  <a:lnTo>
                    <a:pt x="117" y="295"/>
                  </a:lnTo>
                  <a:lnTo>
                    <a:pt x="19" y="545"/>
                  </a:lnTo>
                  <a:lnTo>
                    <a:pt x="1" y="688"/>
                  </a:lnTo>
                  <a:lnTo>
                    <a:pt x="19" y="831"/>
                  </a:lnTo>
                  <a:lnTo>
                    <a:pt x="117" y="1072"/>
                  </a:lnTo>
                  <a:lnTo>
                    <a:pt x="304" y="1259"/>
                  </a:lnTo>
                  <a:lnTo>
                    <a:pt x="554" y="1366"/>
                  </a:lnTo>
                  <a:lnTo>
                    <a:pt x="697" y="1375"/>
                  </a:lnTo>
                  <a:lnTo>
                    <a:pt x="7725" y="1375"/>
                  </a:lnTo>
                  <a:lnTo>
                    <a:pt x="7868" y="1366"/>
                  </a:lnTo>
                  <a:lnTo>
                    <a:pt x="8118" y="1259"/>
                  </a:lnTo>
                  <a:lnTo>
                    <a:pt x="8306" y="1072"/>
                  </a:lnTo>
                  <a:lnTo>
                    <a:pt x="8404" y="831"/>
                  </a:lnTo>
                  <a:lnTo>
                    <a:pt x="8413" y="688"/>
                  </a:lnTo>
                  <a:lnTo>
                    <a:pt x="8404" y="545"/>
                  </a:lnTo>
                  <a:lnTo>
                    <a:pt x="8306" y="295"/>
                  </a:lnTo>
                  <a:lnTo>
                    <a:pt x="8118" y="116"/>
                  </a:lnTo>
                  <a:lnTo>
                    <a:pt x="7868" y="9"/>
                  </a:lnTo>
                  <a:lnTo>
                    <a:pt x="7725" y="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75"/>
            <p:cNvSpPr/>
            <p:nvPr/>
          </p:nvSpPr>
          <p:spPr>
            <a:xfrm>
              <a:off x="468550" y="1981075"/>
              <a:ext cx="57400" cy="34625"/>
            </a:xfrm>
            <a:custGeom>
              <a:rect b="b" l="l" r="r" t="t"/>
              <a:pathLst>
                <a:path extrusionOk="0" h="1385" w="2296">
                  <a:moveTo>
                    <a:pt x="697" y="0"/>
                  </a:moveTo>
                  <a:lnTo>
                    <a:pt x="554" y="9"/>
                  </a:lnTo>
                  <a:lnTo>
                    <a:pt x="304" y="116"/>
                  </a:lnTo>
                  <a:lnTo>
                    <a:pt x="116" y="304"/>
                  </a:lnTo>
                  <a:lnTo>
                    <a:pt x="18" y="554"/>
                  </a:lnTo>
                  <a:lnTo>
                    <a:pt x="0" y="688"/>
                  </a:lnTo>
                  <a:lnTo>
                    <a:pt x="18" y="831"/>
                  </a:lnTo>
                  <a:lnTo>
                    <a:pt x="116" y="1081"/>
                  </a:lnTo>
                  <a:lnTo>
                    <a:pt x="304" y="1268"/>
                  </a:lnTo>
                  <a:lnTo>
                    <a:pt x="554" y="1375"/>
                  </a:lnTo>
                  <a:lnTo>
                    <a:pt x="697" y="1384"/>
                  </a:lnTo>
                  <a:lnTo>
                    <a:pt x="1607" y="1384"/>
                  </a:lnTo>
                  <a:lnTo>
                    <a:pt x="1750" y="1375"/>
                  </a:lnTo>
                  <a:lnTo>
                    <a:pt x="1991" y="1268"/>
                  </a:lnTo>
                  <a:lnTo>
                    <a:pt x="2179" y="1081"/>
                  </a:lnTo>
                  <a:lnTo>
                    <a:pt x="2286" y="831"/>
                  </a:lnTo>
                  <a:lnTo>
                    <a:pt x="2295" y="688"/>
                  </a:lnTo>
                  <a:lnTo>
                    <a:pt x="2286" y="554"/>
                  </a:lnTo>
                  <a:lnTo>
                    <a:pt x="2179" y="304"/>
                  </a:lnTo>
                  <a:lnTo>
                    <a:pt x="1991" y="116"/>
                  </a:lnTo>
                  <a:lnTo>
                    <a:pt x="1750" y="9"/>
                  </a:lnTo>
                  <a:lnTo>
                    <a:pt x="1607" y="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75"/>
            <p:cNvSpPr/>
            <p:nvPr/>
          </p:nvSpPr>
          <p:spPr>
            <a:xfrm>
              <a:off x="549125" y="2043800"/>
              <a:ext cx="210325" cy="34400"/>
            </a:xfrm>
            <a:custGeom>
              <a:rect b="b" l="l" r="r" t="t"/>
              <a:pathLst>
                <a:path extrusionOk="0" h="1376" w="8413">
                  <a:moveTo>
                    <a:pt x="697" y="0"/>
                  </a:moveTo>
                  <a:lnTo>
                    <a:pt x="554" y="9"/>
                  </a:lnTo>
                  <a:lnTo>
                    <a:pt x="304" y="117"/>
                  </a:lnTo>
                  <a:lnTo>
                    <a:pt x="117" y="304"/>
                  </a:lnTo>
                  <a:lnTo>
                    <a:pt x="19" y="554"/>
                  </a:lnTo>
                  <a:lnTo>
                    <a:pt x="1" y="688"/>
                  </a:lnTo>
                  <a:lnTo>
                    <a:pt x="19" y="831"/>
                  </a:lnTo>
                  <a:lnTo>
                    <a:pt x="117" y="1081"/>
                  </a:lnTo>
                  <a:lnTo>
                    <a:pt x="304" y="1269"/>
                  </a:lnTo>
                  <a:lnTo>
                    <a:pt x="554" y="1367"/>
                  </a:lnTo>
                  <a:lnTo>
                    <a:pt x="697" y="1376"/>
                  </a:lnTo>
                  <a:lnTo>
                    <a:pt x="7725" y="1376"/>
                  </a:lnTo>
                  <a:lnTo>
                    <a:pt x="7868" y="1367"/>
                  </a:lnTo>
                  <a:lnTo>
                    <a:pt x="8118" y="1269"/>
                  </a:lnTo>
                  <a:lnTo>
                    <a:pt x="8306" y="1081"/>
                  </a:lnTo>
                  <a:lnTo>
                    <a:pt x="8404" y="831"/>
                  </a:lnTo>
                  <a:lnTo>
                    <a:pt x="8413" y="688"/>
                  </a:lnTo>
                  <a:lnTo>
                    <a:pt x="8404" y="554"/>
                  </a:lnTo>
                  <a:lnTo>
                    <a:pt x="8306" y="304"/>
                  </a:lnTo>
                  <a:lnTo>
                    <a:pt x="8118" y="117"/>
                  </a:lnTo>
                  <a:lnTo>
                    <a:pt x="7868" y="9"/>
                  </a:lnTo>
                  <a:lnTo>
                    <a:pt x="7725" y="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75"/>
            <p:cNvSpPr/>
            <p:nvPr/>
          </p:nvSpPr>
          <p:spPr>
            <a:xfrm>
              <a:off x="468550" y="2043800"/>
              <a:ext cx="57400" cy="34400"/>
            </a:xfrm>
            <a:custGeom>
              <a:rect b="b" l="l" r="r" t="t"/>
              <a:pathLst>
                <a:path extrusionOk="0" h="1376" w="2296">
                  <a:moveTo>
                    <a:pt x="697" y="0"/>
                  </a:moveTo>
                  <a:lnTo>
                    <a:pt x="554" y="9"/>
                  </a:lnTo>
                  <a:lnTo>
                    <a:pt x="304" y="117"/>
                  </a:lnTo>
                  <a:lnTo>
                    <a:pt x="116" y="304"/>
                  </a:lnTo>
                  <a:lnTo>
                    <a:pt x="18" y="545"/>
                  </a:lnTo>
                  <a:lnTo>
                    <a:pt x="0" y="688"/>
                  </a:lnTo>
                  <a:lnTo>
                    <a:pt x="18" y="831"/>
                  </a:lnTo>
                  <a:lnTo>
                    <a:pt x="116" y="1072"/>
                  </a:lnTo>
                  <a:lnTo>
                    <a:pt x="304" y="1260"/>
                  </a:lnTo>
                  <a:lnTo>
                    <a:pt x="554" y="1367"/>
                  </a:lnTo>
                  <a:lnTo>
                    <a:pt x="697" y="1376"/>
                  </a:lnTo>
                  <a:lnTo>
                    <a:pt x="1607" y="1376"/>
                  </a:lnTo>
                  <a:lnTo>
                    <a:pt x="1750" y="1367"/>
                  </a:lnTo>
                  <a:lnTo>
                    <a:pt x="1991" y="1260"/>
                  </a:lnTo>
                  <a:lnTo>
                    <a:pt x="2179" y="1072"/>
                  </a:lnTo>
                  <a:lnTo>
                    <a:pt x="2286" y="831"/>
                  </a:lnTo>
                  <a:lnTo>
                    <a:pt x="2295" y="688"/>
                  </a:lnTo>
                  <a:lnTo>
                    <a:pt x="2286" y="545"/>
                  </a:lnTo>
                  <a:lnTo>
                    <a:pt x="2179" y="304"/>
                  </a:lnTo>
                  <a:lnTo>
                    <a:pt x="1991" y="117"/>
                  </a:lnTo>
                  <a:lnTo>
                    <a:pt x="1750" y="9"/>
                  </a:lnTo>
                  <a:lnTo>
                    <a:pt x="1607" y="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75"/>
            <p:cNvSpPr/>
            <p:nvPr/>
          </p:nvSpPr>
          <p:spPr>
            <a:xfrm>
              <a:off x="547800" y="2106525"/>
              <a:ext cx="210325" cy="34400"/>
            </a:xfrm>
            <a:custGeom>
              <a:rect b="b" l="l" r="r" t="t"/>
              <a:pathLst>
                <a:path extrusionOk="0" h="1376" w="8413">
                  <a:moveTo>
                    <a:pt x="688" y="1"/>
                  </a:moveTo>
                  <a:lnTo>
                    <a:pt x="554" y="10"/>
                  </a:lnTo>
                  <a:lnTo>
                    <a:pt x="304" y="108"/>
                  </a:lnTo>
                  <a:lnTo>
                    <a:pt x="116" y="295"/>
                  </a:lnTo>
                  <a:lnTo>
                    <a:pt x="9" y="545"/>
                  </a:lnTo>
                  <a:lnTo>
                    <a:pt x="0" y="688"/>
                  </a:lnTo>
                  <a:lnTo>
                    <a:pt x="9" y="822"/>
                  </a:lnTo>
                  <a:lnTo>
                    <a:pt x="116" y="1072"/>
                  </a:lnTo>
                  <a:lnTo>
                    <a:pt x="304" y="1260"/>
                  </a:lnTo>
                  <a:lnTo>
                    <a:pt x="554" y="1367"/>
                  </a:lnTo>
                  <a:lnTo>
                    <a:pt x="688" y="1376"/>
                  </a:lnTo>
                  <a:lnTo>
                    <a:pt x="7725" y="1376"/>
                  </a:lnTo>
                  <a:lnTo>
                    <a:pt x="7867" y="1367"/>
                  </a:lnTo>
                  <a:lnTo>
                    <a:pt x="8109" y="1260"/>
                  </a:lnTo>
                  <a:lnTo>
                    <a:pt x="8296" y="1072"/>
                  </a:lnTo>
                  <a:lnTo>
                    <a:pt x="8403" y="822"/>
                  </a:lnTo>
                  <a:lnTo>
                    <a:pt x="8412" y="688"/>
                  </a:lnTo>
                  <a:lnTo>
                    <a:pt x="8403" y="545"/>
                  </a:lnTo>
                  <a:lnTo>
                    <a:pt x="8296" y="295"/>
                  </a:lnTo>
                  <a:lnTo>
                    <a:pt x="8109" y="108"/>
                  </a:lnTo>
                  <a:lnTo>
                    <a:pt x="7867" y="10"/>
                  </a:lnTo>
                  <a:lnTo>
                    <a:pt x="7725" y="1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75"/>
            <p:cNvSpPr/>
            <p:nvPr/>
          </p:nvSpPr>
          <p:spPr>
            <a:xfrm>
              <a:off x="466975" y="2106300"/>
              <a:ext cx="57400" cy="34425"/>
            </a:xfrm>
            <a:custGeom>
              <a:rect b="b" l="l" r="r" t="t"/>
              <a:pathLst>
                <a:path extrusionOk="0" h="1377" w="2296">
                  <a:moveTo>
                    <a:pt x="697" y="1"/>
                  </a:moveTo>
                  <a:lnTo>
                    <a:pt x="554" y="10"/>
                  </a:lnTo>
                  <a:lnTo>
                    <a:pt x="304" y="117"/>
                  </a:lnTo>
                  <a:lnTo>
                    <a:pt x="117" y="304"/>
                  </a:lnTo>
                  <a:lnTo>
                    <a:pt x="18" y="554"/>
                  </a:lnTo>
                  <a:lnTo>
                    <a:pt x="0" y="688"/>
                  </a:lnTo>
                  <a:lnTo>
                    <a:pt x="18" y="831"/>
                  </a:lnTo>
                  <a:lnTo>
                    <a:pt x="117" y="1081"/>
                  </a:lnTo>
                  <a:lnTo>
                    <a:pt x="304" y="1269"/>
                  </a:lnTo>
                  <a:lnTo>
                    <a:pt x="554" y="1367"/>
                  </a:lnTo>
                  <a:lnTo>
                    <a:pt x="697" y="1376"/>
                  </a:lnTo>
                  <a:lnTo>
                    <a:pt x="1608" y="1376"/>
                  </a:lnTo>
                  <a:lnTo>
                    <a:pt x="1751" y="1367"/>
                  </a:lnTo>
                  <a:lnTo>
                    <a:pt x="1992" y="1269"/>
                  </a:lnTo>
                  <a:lnTo>
                    <a:pt x="2179" y="1081"/>
                  </a:lnTo>
                  <a:lnTo>
                    <a:pt x="2287" y="831"/>
                  </a:lnTo>
                  <a:lnTo>
                    <a:pt x="2295" y="688"/>
                  </a:lnTo>
                  <a:lnTo>
                    <a:pt x="2287" y="554"/>
                  </a:lnTo>
                  <a:lnTo>
                    <a:pt x="2179" y="304"/>
                  </a:lnTo>
                  <a:lnTo>
                    <a:pt x="1992" y="117"/>
                  </a:lnTo>
                  <a:lnTo>
                    <a:pt x="1751" y="10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75"/>
            <p:cNvSpPr/>
            <p:nvPr/>
          </p:nvSpPr>
          <p:spPr>
            <a:xfrm>
              <a:off x="547800" y="2169050"/>
              <a:ext cx="210325" cy="34400"/>
            </a:xfrm>
            <a:custGeom>
              <a:rect b="b" l="l" r="r" t="t"/>
              <a:pathLst>
                <a:path extrusionOk="0" h="1376" w="8413">
                  <a:moveTo>
                    <a:pt x="688" y="0"/>
                  </a:moveTo>
                  <a:lnTo>
                    <a:pt x="554" y="9"/>
                  </a:lnTo>
                  <a:lnTo>
                    <a:pt x="304" y="116"/>
                  </a:lnTo>
                  <a:lnTo>
                    <a:pt x="116" y="304"/>
                  </a:lnTo>
                  <a:lnTo>
                    <a:pt x="9" y="545"/>
                  </a:lnTo>
                  <a:lnTo>
                    <a:pt x="0" y="688"/>
                  </a:lnTo>
                  <a:lnTo>
                    <a:pt x="9" y="831"/>
                  </a:lnTo>
                  <a:lnTo>
                    <a:pt x="116" y="1081"/>
                  </a:lnTo>
                  <a:lnTo>
                    <a:pt x="304" y="1268"/>
                  </a:lnTo>
                  <a:lnTo>
                    <a:pt x="554" y="1366"/>
                  </a:lnTo>
                  <a:lnTo>
                    <a:pt x="688" y="1375"/>
                  </a:lnTo>
                  <a:lnTo>
                    <a:pt x="7725" y="1375"/>
                  </a:lnTo>
                  <a:lnTo>
                    <a:pt x="7867" y="1366"/>
                  </a:lnTo>
                  <a:lnTo>
                    <a:pt x="8109" y="1268"/>
                  </a:lnTo>
                  <a:lnTo>
                    <a:pt x="8296" y="1081"/>
                  </a:lnTo>
                  <a:lnTo>
                    <a:pt x="8403" y="831"/>
                  </a:lnTo>
                  <a:lnTo>
                    <a:pt x="8412" y="688"/>
                  </a:lnTo>
                  <a:lnTo>
                    <a:pt x="8403" y="545"/>
                  </a:lnTo>
                  <a:lnTo>
                    <a:pt x="8296" y="304"/>
                  </a:lnTo>
                  <a:lnTo>
                    <a:pt x="8109" y="116"/>
                  </a:lnTo>
                  <a:lnTo>
                    <a:pt x="7867" y="9"/>
                  </a:lnTo>
                  <a:lnTo>
                    <a:pt x="7725" y="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75"/>
            <p:cNvSpPr/>
            <p:nvPr/>
          </p:nvSpPr>
          <p:spPr>
            <a:xfrm>
              <a:off x="466975" y="2169050"/>
              <a:ext cx="57400" cy="34400"/>
            </a:xfrm>
            <a:custGeom>
              <a:rect b="b" l="l" r="r" t="t"/>
              <a:pathLst>
                <a:path extrusionOk="0" h="1376" w="2296">
                  <a:moveTo>
                    <a:pt x="697" y="0"/>
                  </a:moveTo>
                  <a:lnTo>
                    <a:pt x="554" y="9"/>
                  </a:lnTo>
                  <a:lnTo>
                    <a:pt x="304" y="107"/>
                  </a:lnTo>
                  <a:lnTo>
                    <a:pt x="117" y="295"/>
                  </a:lnTo>
                  <a:lnTo>
                    <a:pt x="18" y="545"/>
                  </a:lnTo>
                  <a:lnTo>
                    <a:pt x="0" y="688"/>
                  </a:lnTo>
                  <a:lnTo>
                    <a:pt x="18" y="831"/>
                  </a:lnTo>
                  <a:lnTo>
                    <a:pt x="117" y="1072"/>
                  </a:lnTo>
                  <a:lnTo>
                    <a:pt x="304" y="1259"/>
                  </a:lnTo>
                  <a:lnTo>
                    <a:pt x="554" y="1366"/>
                  </a:lnTo>
                  <a:lnTo>
                    <a:pt x="697" y="1375"/>
                  </a:lnTo>
                  <a:lnTo>
                    <a:pt x="1608" y="1375"/>
                  </a:lnTo>
                  <a:lnTo>
                    <a:pt x="1751" y="1366"/>
                  </a:lnTo>
                  <a:lnTo>
                    <a:pt x="1992" y="1259"/>
                  </a:lnTo>
                  <a:lnTo>
                    <a:pt x="2179" y="1072"/>
                  </a:lnTo>
                  <a:lnTo>
                    <a:pt x="2287" y="831"/>
                  </a:lnTo>
                  <a:lnTo>
                    <a:pt x="2295" y="688"/>
                  </a:lnTo>
                  <a:lnTo>
                    <a:pt x="2287" y="545"/>
                  </a:lnTo>
                  <a:lnTo>
                    <a:pt x="2179" y="295"/>
                  </a:lnTo>
                  <a:lnTo>
                    <a:pt x="1992" y="107"/>
                  </a:lnTo>
                  <a:lnTo>
                    <a:pt x="1751" y="9"/>
                  </a:lnTo>
                  <a:lnTo>
                    <a:pt x="1608" y="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75"/>
            <p:cNvSpPr/>
            <p:nvPr/>
          </p:nvSpPr>
          <p:spPr>
            <a:xfrm>
              <a:off x="547800" y="2230200"/>
              <a:ext cx="210325" cy="34425"/>
            </a:xfrm>
            <a:custGeom>
              <a:rect b="b" l="l" r="r" t="t"/>
              <a:pathLst>
                <a:path extrusionOk="0" h="1377" w="8413">
                  <a:moveTo>
                    <a:pt x="688" y="1"/>
                  </a:moveTo>
                  <a:lnTo>
                    <a:pt x="554" y="10"/>
                  </a:lnTo>
                  <a:lnTo>
                    <a:pt x="304" y="117"/>
                  </a:lnTo>
                  <a:lnTo>
                    <a:pt x="116" y="304"/>
                  </a:lnTo>
                  <a:lnTo>
                    <a:pt x="9" y="555"/>
                  </a:lnTo>
                  <a:lnTo>
                    <a:pt x="0" y="688"/>
                  </a:lnTo>
                  <a:lnTo>
                    <a:pt x="9" y="831"/>
                  </a:lnTo>
                  <a:lnTo>
                    <a:pt x="116" y="1081"/>
                  </a:lnTo>
                  <a:lnTo>
                    <a:pt x="304" y="1269"/>
                  </a:lnTo>
                  <a:lnTo>
                    <a:pt x="554" y="1367"/>
                  </a:lnTo>
                  <a:lnTo>
                    <a:pt x="688" y="1376"/>
                  </a:lnTo>
                  <a:lnTo>
                    <a:pt x="7725" y="1376"/>
                  </a:lnTo>
                  <a:lnTo>
                    <a:pt x="7867" y="1367"/>
                  </a:lnTo>
                  <a:lnTo>
                    <a:pt x="8109" y="1269"/>
                  </a:lnTo>
                  <a:lnTo>
                    <a:pt x="8296" y="1081"/>
                  </a:lnTo>
                  <a:lnTo>
                    <a:pt x="8403" y="831"/>
                  </a:lnTo>
                  <a:lnTo>
                    <a:pt x="8412" y="688"/>
                  </a:lnTo>
                  <a:lnTo>
                    <a:pt x="8403" y="555"/>
                  </a:lnTo>
                  <a:lnTo>
                    <a:pt x="8296" y="304"/>
                  </a:lnTo>
                  <a:lnTo>
                    <a:pt x="8109" y="117"/>
                  </a:lnTo>
                  <a:lnTo>
                    <a:pt x="7867" y="10"/>
                  </a:lnTo>
                  <a:lnTo>
                    <a:pt x="7725" y="1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75"/>
            <p:cNvSpPr/>
            <p:nvPr/>
          </p:nvSpPr>
          <p:spPr>
            <a:xfrm>
              <a:off x="466975" y="2230200"/>
              <a:ext cx="57400" cy="34425"/>
            </a:xfrm>
            <a:custGeom>
              <a:rect b="b" l="l" r="r" t="t"/>
              <a:pathLst>
                <a:path extrusionOk="0" h="1377" w="2296">
                  <a:moveTo>
                    <a:pt x="697" y="1"/>
                  </a:moveTo>
                  <a:lnTo>
                    <a:pt x="554" y="10"/>
                  </a:lnTo>
                  <a:lnTo>
                    <a:pt x="304" y="117"/>
                  </a:lnTo>
                  <a:lnTo>
                    <a:pt x="117" y="296"/>
                  </a:lnTo>
                  <a:lnTo>
                    <a:pt x="18" y="546"/>
                  </a:lnTo>
                  <a:lnTo>
                    <a:pt x="0" y="688"/>
                  </a:lnTo>
                  <a:lnTo>
                    <a:pt x="18" y="831"/>
                  </a:lnTo>
                  <a:lnTo>
                    <a:pt x="117" y="1072"/>
                  </a:lnTo>
                  <a:lnTo>
                    <a:pt x="304" y="1260"/>
                  </a:lnTo>
                  <a:lnTo>
                    <a:pt x="554" y="1367"/>
                  </a:lnTo>
                  <a:lnTo>
                    <a:pt x="697" y="1376"/>
                  </a:lnTo>
                  <a:lnTo>
                    <a:pt x="1608" y="1376"/>
                  </a:lnTo>
                  <a:lnTo>
                    <a:pt x="1751" y="1367"/>
                  </a:lnTo>
                  <a:lnTo>
                    <a:pt x="1992" y="1260"/>
                  </a:lnTo>
                  <a:lnTo>
                    <a:pt x="2179" y="1072"/>
                  </a:lnTo>
                  <a:lnTo>
                    <a:pt x="2287" y="831"/>
                  </a:lnTo>
                  <a:lnTo>
                    <a:pt x="2295" y="688"/>
                  </a:lnTo>
                  <a:lnTo>
                    <a:pt x="2287" y="546"/>
                  </a:lnTo>
                  <a:lnTo>
                    <a:pt x="2179" y="296"/>
                  </a:lnTo>
                  <a:lnTo>
                    <a:pt x="1992" y="117"/>
                  </a:lnTo>
                  <a:lnTo>
                    <a:pt x="1751" y="10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76"/>
          <p:cNvGrpSpPr/>
          <p:nvPr/>
        </p:nvGrpSpPr>
        <p:grpSpPr>
          <a:xfrm>
            <a:off x="1328122" y="1275514"/>
            <a:ext cx="6487741" cy="667592"/>
            <a:chOff x="1916828" y="2450529"/>
            <a:chExt cx="5556000" cy="978300"/>
          </a:xfrm>
        </p:grpSpPr>
        <p:sp>
          <p:nvSpPr>
            <p:cNvPr id="539" name="Google Shape;539;p76"/>
            <p:cNvSpPr/>
            <p:nvPr/>
          </p:nvSpPr>
          <p:spPr>
            <a:xfrm>
              <a:off x="1916828" y="2450529"/>
              <a:ext cx="5556000" cy="9783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306000" spcFirstLastPara="1" rIns="0" wrap="square" tIns="54000">
              <a:noAutofit/>
            </a:bodyPr>
            <a:lstStyle/>
            <a:p>
              <a:pPr indent="0" lvl="0" marL="82296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3F3F3"/>
                  </a:solidFill>
                  <a:latin typeface="Open Sans"/>
                  <a:ea typeface="Open Sans"/>
                  <a:cs typeface="Open Sans"/>
                  <a:sym typeface="Open Sans"/>
                </a:rPr>
                <a:t>Então, as </a:t>
              </a:r>
              <a:r>
                <a:rPr b="1" lang="es">
                  <a:solidFill>
                    <a:srgbClr val="F3F3F3"/>
                  </a:solidFill>
                  <a:latin typeface="Open Sans"/>
                  <a:ea typeface="Open Sans"/>
                  <a:cs typeface="Open Sans"/>
                  <a:sym typeface="Open Sans"/>
                </a:rPr>
                <a:t>fontes genéricas</a:t>
              </a:r>
              <a:r>
                <a:rPr lang="es">
                  <a:solidFill>
                    <a:srgbClr val="F3F3F3"/>
                  </a:solidFill>
                  <a:latin typeface="Open Sans"/>
                  <a:ea typeface="Open Sans"/>
                  <a:cs typeface="Open Sans"/>
                  <a:sym typeface="Open Sans"/>
                </a:rPr>
                <a:t> servem para nos ajudar nisso!</a:t>
              </a:r>
              <a:endParaRPr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540" name="Google Shape;540;p76"/>
            <p:cNvGrpSpPr/>
            <p:nvPr/>
          </p:nvGrpSpPr>
          <p:grpSpPr>
            <a:xfrm>
              <a:off x="2365984" y="2670266"/>
              <a:ext cx="357849" cy="538822"/>
              <a:chOff x="1795186" y="3495073"/>
              <a:chExt cx="1397848" cy="2104775"/>
            </a:xfrm>
          </p:grpSpPr>
          <p:sp>
            <p:nvSpPr>
              <p:cNvPr id="541" name="Google Shape;541;p76"/>
              <p:cNvSpPr/>
              <p:nvPr/>
            </p:nvSpPr>
            <p:spPr>
              <a:xfrm>
                <a:off x="1795186" y="4074411"/>
                <a:ext cx="520458" cy="1472925"/>
              </a:xfrm>
              <a:custGeom>
                <a:rect b="b" l="l" r="r" t="t"/>
                <a:pathLst>
                  <a:path extrusionOk="0" h="58917" w="37470">
                    <a:moveTo>
                      <a:pt x="2524" y="0"/>
                    </a:moveTo>
                    <a:lnTo>
                      <a:pt x="1977" y="42"/>
                    </a:lnTo>
                    <a:lnTo>
                      <a:pt x="1094" y="463"/>
                    </a:lnTo>
                    <a:lnTo>
                      <a:pt x="421" y="1178"/>
                    </a:lnTo>
                    <a:lnTo>
                      <a:pt x="42" y="2061"/>
                    </a:lnTo>
                    <a:lnTo>
                      <a:pt x="0" y="2607"/>
                    </a:lnTo>
                    <a:lnTo>
                      <a:pt x="0" y="56267"/>
                    </a:lnTo>
                    <a:lnTo>
                      <a:pt x="42" y="56772"/>
                    </a:lnTo>
                    <a:lnTo>
                      <a:pt x="421" y="57697"/>
                    </a:lnTo>
                    <a:lnTo>
                      <a:pt x="1136" y="58412"/>
                    </a:lnTo>
                    <a:lnTo>
                      <a:pt x="2061" y="58790"/>
                    </a:lnTo>
                    <a:lnTo>
                      <a:pt x="2566" y="58832"/>
                    </a:lnTo>
                    <a:lnTo>
                      <a:pt x="16359" y="58748"/>
                    </a:lnTo>
                    <a:lnTo>
                      <a:pt x="30026" y="58916"/>
                    </a:lnTo>
                    <a:lnTo>
                      <a:pt x="31582" y="58916"/>
                    </a:lnTo>
                    <a:lnTo>
                      <a:pt x="34063" y="58664"/>
                    </a:lnTo>
                    <a:lnTo>
                      <a:pt x="35871" y="58033"/>
                    </a:lnTo>
                    <a:lnTo>
                      <a:pt x="36755" y="57234"/>
                    </a:lnTo>
                    <a:lnTo>
                      <a:pt x="37217" y="56519"/>
                    </a:lnTo>
                    <a:lnTo>
                      <a:pt x="37385" y="56057"/>
                    </a:lnTo>
                    <a:lnTo>
                      <a:pt x="37469" y="55720"/>
                    </a:lnTo>
                    <a:lnTo>
                      <a:pt x="37469" y="55300"/>
                    </a:lnTo>
                    <a:lnTo>
                      <a:pt x="37469" y="3659"/>
                    </a:lnTo>
                    <a:lnTo>
                      <a:pt x="37427" y="3028"/>
                    </a:lnTo>
                    <a:lnTo>
                      <a:pt x="37217" y="2439"/>
                    </a:lnTo>
                    <a:lnTo>
                      <a:pt x="36797" y="1724"/>
                    </a:lnTo>
                    <a:lnTo>
                      <a:pt x="35871" y="757"/>
                    </a:lnTo>
                    <a:lnTo>
                      <a:pt x="34694" y="210"/>
                    </a:lnTo>
                    <a:lnTo>
                      <a:pt x="33012" y="42"/>
                    </a:lnTo>
                    <a:lnTo>
                      <a:pt x="318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76"/>
              <p:cNvSpPr/>
              <p:nvPr/>
            </p:nvSpPr>
            <p:spPr>
              <a:xfrm>
                <a:off x="2318604" y="3495073"/>
                <a:ext cx="874431" cy="2104775"/>
              </a:xfrm>
              <a:custGeom>
                <a:rect b="b" l="l" r="r" t="t"/>
                <a:pathLst>
                  <a:path extrusionOk="0" h="84191" w="62954">
                    <a:moveTo>
                      <a:pt x="16359" y="1"/>
                    </a:moveTo>
                    <a:lnTo>
                      <a:pt x="14972" y="337"/>
                    </a:lnTo>
                    <a:lnTo>
                      <a:pt x="13878" y="1010"/>
                    </a:lnTo>
                    <a:lnTo>
                      <a:pt x="13079" y="2062"/>
                    </a:lnTo>
                    <a:lnTo>
                      <a:pt x="12238" y="4164"/>
                    </a:lnTo>
                    <a:lnTo>
                      <a:pt x="11818" y="6099"/>
                    </a:lnTo>
                    <a:lnTo>
                      <a:pt x="11649" y="6729"/>
                    </a:lnTo>
                    <a:lnTo>
                      <a:pt x="11439" y="7360"/>
                    </a:lnTo>
                    <a:lnTo>
                      <a:pt x="8285" y="18378"/>
                    </a:lnTo>
                    <a:lnTo>
                      <a:pt x="5131" y="29396"/>
                    </a:lnTo>
                    <a:lnTo>
                      <a:pt x="253" y="29396"/>
                    </a:lnTo>
                    <a:lnTo>
                      <a:pt x="127" y="29606"/>
                    </a:lnTo>
                    <a:lnTo>
                      <a:pt x="1" y="34232"/>
                    </a:lnTo>
                    <a:lnTo>
                      <a:pt x="1" y="38059"/>
                    </a:lnTo>
                    <a:lnTo>
                      <a:pt x="127" y="38059"/>
                    </a:lnTo>
                    <a:lnTo>
                      <a:pt x="127" y="37975"/>
                    </a:lnTo>
                    <a:lnTo>
                      <a:pt x="7234" y="37975"/>
                    </a:lnTo>
                    <a:lnTo>
                      <a:pt x="8453" y="37933"/>
                    </a:lnTo>
                    <a:lnTo>
                      <a:pt x="10262" y="37554"/>
                    </a:lnTo>
                    <a:lnTo>
                      <a:pt x="11481" y="36671"/>
                    </a:lnTo>
                    <a:lnTo>
                      <a:pt x="12364" y="35073"/>
                    </a:lnTo>
                    <a:lnTo>
                      <a:pt x="12701" y="33938"/>
                    </a:lnTo>
                    <a:lnTo>
                      <a:pt x="16023" y="22499"/>
                    </a:lnTo>
                    <a:lnTo>
                      <a:pt x="19303" y="11061"/>
                    </a:lnTo>
                    <a:lnTo>
                      <a:pt x="19555" y="10346"/>
                    </a:lnTo>
                    <a:lnTo>
                      <a:pt x="19808" y="9631"/>
                    </a:lnTo>
                    <a:lnTo>
                      <a:pt x="20943" y="10052"/>
                    </a:lnTo>
                    <a:lnTo>
                      <a:pt x="22835" y="11355"/>
                    </a:lnTo>
                    <a:lnTo>
                      <a:pt x="24181" y="13206"/>
                    </a:lnTo>
                    <a:lnTo>
                      <a:pt x="24938" y="15603"/>
                    </a:lnTo>
                    <a:lnTo>
                      <a:pt x="25064" y="16948"/>
                    </a:lnTo>
                    <a:lnTo>
                      <a:pt x="25106" y="20481"/>
                    </a:lnTo>
                    <a:lnTo>
                      <a:pt x="25064" y="24013"/>
                    </a:lnTo>
                    <a:lnTo>
                      <a:pt x="25106" y="25485"/>
                    </a:lnTo>
                    <a:lnTo>
                      <a:pt x="25527" y="27167"/>
                    </a:lnTo>
                    <a:lnTo>
                      <a:pt x="25989" y="28008"/>
                    </a:lnTo>
                    <a:lnTo>
                      <a:pt x="26620" y="28639"/>
                    </a:lnTo>
                    <a:lnTo>
                      <a:pt x="27461" y="29102"/>
                    </a:lnTo>
                    <a:lnTo>
                      <a:pt x="29059" y="29522"/>
                    </a:lnTo>
                    <a:lnTo>
                      <a:pt x="30531" y="29564"/>
                    </a:lnTo>
                    <a:lnTo>
                      <a:pt x="49119" y="29564"/>
                    </a:lnTo>
                    <a:lnTo>
                      <a:pt x="50548" y="29648"/>
                    </a:lnTo>
                    <a:lnTo>
                      <a:pt x="52146" y="30069"/>
                    </a:lnTo>
                    <a:lnTo>
                      <a:pt x="52987" y="30573"/>
                    </a:lnTo>
                    <a:lnTo>
                      <a:pt x="53618" y="31288"/>
                    </a:lnTo>
                    <a:lnTo>
                      <a:pt x="54081" y="32171"/>
                    </a:lnTo>
                    <a:lnTo>
                      <a:pt x="54459" y="33854"/>
                    </a:lnTo>
                    <a:lnTo>
                      <a:pt x="54459" y="35325"/>
                    </a:lnTo>
                    <a:lnTo>
                      <a:pt x="54165" y="43904"/>
                    </a:lnTo>
                    <a:lnTo>
                      <a:pt x="54039" y="56772"/>
                    </a:lnTo>
                    <a:lnTo>
                      <a:pt x="54249" y="65351"/>
                    </a:lnTo>
                    <a:lnTo>
                      <a:pt x="54417" y="69641"/>
                    </a:lnTo>
                    <a:lnTo>
                      <a:pt x="54459" y="71155"/>
                    </a:lnTo>
                    <a:lnTo>
                      <a:pt x="54123" y="72921"/>
                    </a:lnTo>
                    <a:lnTo>
                      <a:pt x="53660" y="73846"/>
                    </a:lnTo>
                    <a:lnTo>
                      <a:pt x="53029" y="74561"/>
                    </a:lnTo>
                    <a:lnTo>
                      <a:pt x="52188" y="75108"/>
                    </a:lnTo>
                    <a:lnTo>
                      <a:pt x="51137" y="75444"/>
                    </a:lnTo>
                    <a:lnTo>
                      <a:pt x="49875" y="75612"/>
                    </a:lnTo>
                    <a:lnTo>
                      <a:pt x="49119" y="75654"/>
                    </a:lnTo>
                    <a:lnTo>
                      <a:pt x="34821" y="75654"/>
                    </a:lnTo>
                    <a:lnTo>
                      <a:pt x="20523" y="75570"/>
                    </a:lnTo>
                    <a:lnTo>
                      <a:pt x="19639" y="75486"/>
                    </a:lnTo>
                    <a:lnTo>
                      <a:pt x="18252" y="74981"/>
                    </a:lnTo>
                    <a:lnTo>
                      <a:pt x="17495" y="74477"/>
                    </a:lnTo>
                    <a:lnTo>
                      <a:pt x="17200" y="74140"/>
                    </a:lnTo>
                    <a:lnTo>
                      <a:pt x="15981" y="72668"/>
                    </a:lnTo>
                    <a:lnTo>
                      <a:pt x="13374" y="70145"/>
                    </a:lnTo>
                    <a:lnTo>
                      <a:pt x="11229" y="68716"/>
                    </a:lnTo>
                    <a:lnTo>
                      <a:pt x="9715" y="67959"/>
                    </a:lnTo>
                    <a:lnTo>
                      <a:pt x="8117" y="67412"/>
                    </a:lnTo>
                    <a:lnTo>
                      <a:pt x="6393" y="67075"/>
                    </a:lnTo>
                    <a:lnTo>
                      <a:pt x="5510" y="66991"/>
                    </a:lnTo>
                    <a:lnTo>
                      <a:pt x="4038" y="66991"/>
                    </a:lnTo>
                    <a:lnTo>
                      <a:pt x="2608" y="67117"/>
                    </a:lnTo>
                    <a:lnTo>
                      <a:pt x="1052" y="67454"/>
                    </a:lnTo>
                    <a:lnTo>
                      <a:pt x="674" y="67622"/>
                    </a:lnTo>
                    <a:lnTo>
                      <a:pt x="253" y="67664"/>
                    </a:lnTo>
                    <a:lnTo>
                      <a:pt x="211" y="67706"/>
                    </a:lnTo>
                    <a:lnTo>
                      <a:pt x="127" y="67706"/>
                    </a:lnTo>
                    <a:lnTo>
                      <a:pt x="127" y="67664"/>
                    </a:lnTo>
                    <a:lnTo>
                      <a:pt x="85" y="67664"/>
                    </a:lnTo>
                    <a:lnTo>
                      <a:pt x="43" y="67706"/>
                    </a:lnTo>
                    <a:lnTo>
                      <a:pt x="85" y="73425"/>
                    </a:lnTo>
                    <a:lnTo>
                      <a:pt x="43" y="76327"/>
                    </a:lnTo>
                    <a:lnTo>
                      <a:pt x="85" y="76159"/>
                    </a:lnTo>
                    <a:lnTo>
                      <a:pt x="127" y="75949"/>
                    </a:lnTo>
                    <a:lnTo>
                      <a:pt x="2188" y="75696"/>
                    </a:lnTo>
                    <a:lnTo>
                      <a:pt x="4290" y="75612"/>
                    </a:lnTo>
                    <a:lnTo>
                      <a:pt x="5384" y="75738"/>
                    </a:lnTo>
                    <a:lnTo>
                      <a:pt x="6309" y="76075"/>
                    </a:lnTo>
                    <a:lnTo>
                      <a:pt x="7234" y="76621"/>
                    </a:lnTo>
                    <a:lnTo>
                      <a:pt x="8748" y="77925"/>
                    </a:lnTo>
                    <a:lnTo>
                      <a:pt x="10093" y="79313"/>
                    </a:lnTo>
                    <a:lnTo>
                      <a:pt x="10808" y="80028"/>
                    </a:lnTo>
                    <a:lnTo>
                      <a:pt x="12154" y="81500"/>
                    </a:lnTo>
                    <a:lnTo>
                      <a:pt x="12911" y="82046"/>
                    </a:lnTo>
                    <a:lnTo>
                      <a:pt x="14088" y="82719"/>
                    </a:lnTo>
                    <a:lnTo>
                      <a:pt x="15897" y="83644"/>
                    </a:lnTo>
                    <a:lnTo>
                      <a:pt x="17116" y="83981"/>
                    </a:lnTo>
                    <a:lnTo>
                      <a:pt x="17747" y="84023"/>
                    </a:lnTo>
                    <a:lnTo>
                      <a:pt x="34022" y="84191"/>
                    </a:lnTo>
                    <a:lnTo>
                      <a:pt x="50254" y="84107"/>
                    </a:lnTo>
                    <a:lnTo>
                      <a:pt x="51600" y="84065"/>
                    </a:lnTo>
                    <a:lnTo>
                      <a:pt x="54081" y="83560"/>
                    </a:lnTo>
                    <a:lnTo>
                      <a:pt x="56352" y="82635"/>
                    </a:lnTo>
                    <a:lnTo>
                      <a:pt x="58370" y="81289"/>
                    </a:lnTo>
                    <a:lnTo>
                      <a:pt x="60094" y="79607"/>
                    </a:lnTo>
                    <a:lnTo>
                      <a:pt x="61440" y="77589"/>
                    </a:lnTo>
                    <a:lnTo>
                      <a:pt x="62365" y="75318"/>
                    </a:lnTo>
                    <a:lnTo>
                      <a:pt x="62870" y="72837"/>
                    </a:lnTo>
                    <a:lnTo>
                      <a:pt x="62912" y="71491"/>
                    </a:lnTo>
                    <a:lnTo>
                      <a:pt x="62954" y="52609"/>
                    </a:lnTo>
                    <a:lnTo>
                      <a:pt x="62912" y="33727"/>
                    </a:lnTo>
                    <a:lnTo>
                      <a:pt x="62870" y="32424"/>
                    </a:lnTo>
                    <a:lnTo>
                      <a:pt x="62365" y="29943"/>
                    </a:lnTo>
                    <a:lnTo>
                      <a:pt x="61440" y="27630"/>
                    </a:lnTo>
                    <a:lnTo>
                      <a:pt x="60094" y="25653"/>
                    </a:lnTo>
                    <a:lnTo>
                      <a:pt x="58412" y="23929"/>
                    </a:lnTo>
                    <a:lnTo>
                      <a:pt x="56394" y="22583"/>
                    </a:lnTo>
                    <a:lnTo>
                      <a:pt x="54123" y="21658"/>
                    </a:lnTo>
                    <a:lnTo>
                      <a:pt x="51642" y="21154"/>
                    </a:lnTo>
                    <a:lnTo>
                      <a:pt x="50296" y="21112"/>
                    </a:lnTo>
                    <a:lnTo>
                      <a:pt x="43105" y="21069"/>
                    </a:lnTo>
                    <a:lnTo>
                      <a:pt x="35872" y="21069"/>
                    </a:lnTo>
                    <a:lnTo>
                      <a:pt x="34778" y="21027"/>
                    </a:lnTo>
                    <a:lnTo>
                      <a:pt x="33559" y="20901"/>
                    </a:lnTo>
                    <a:lnTo>
                      <a:pt x="33559" y="18715"/>
                    </a:lnTo>
                    <a:lnTo>
                      <a:pt x="33559" y="16738"/>
                    </a:lnTo>
                    <a:lnTo>
                      <a:pt x="33517" y="15392"/>
                    </a:lnTo>
                    <a:lnTo>
                      <a:pt x="33054" y="12743"/>
                    </a:lnTo>
                    <a:lnTo>
                      <a:pt x="32213" y="10220"/>
                    </a:lnTo>
                    <a:lnTo>
                      <a:pt x="30994" y="7907"/>
                    </a:lnTo>
                    <a:lnTo>
                      <a:pt x="29438" y="5804"/>
                    </a:lnTo>
                    <a:lnTo>
                      <a:pt x="27587" y="3954"/>
                    </a:lnTo>
                    <a:lnTo>
                      <a:pt x="25443" y="2440"/>
                    </a:lnTo>
                    <a:lnTo>
                      <a:pt x="23046" y="1263"/>
                    </a:lnTo>
                    <a:lnTo>
                      <a:pt x="21742" y="842"/>
                    </a:lnTo>
                    <a:lnTo>
                      <a:pt x="20396" y="464"/>
                    </a:lnTo>
                    <a:lnTo>
                      <a:pt x="18126" y="85"/>
                    </a:lnTo>
                    <a:lnTo>
                      <a:pt x="163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3" name="Google Shape;543;p76"/>
          <p:cNvGrpSpPr/>
          <p:nvPr/>
        </p:nvGrpSpPr>
        <p:grpSpPr>
          <a:xfrm>
            <a:off x="1149888" y="2148200"/>
            <a:ext cx="6932713" cy="530709"/>
            <a:chOff x="1122825" y="2552203"/>
            <a:chExt cx="6932713" cy="530709"/>
          </a:xfrm>
        </p:grpSpPr>
        <p:sp>
          <p:nvSpPr>
            <p:cNvPr id="544" name="Google Shape;544;p76"/>
            <p:cNvSpPr/>
            <p:nvPr/>
          </p:nvSpPr>
          <p:spPr>
            <a:xfrm>
              <a:off x="1707538" y="2552203"/>
              <a:ext cx="63480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323999" marR="0" rtl="0" algn="l"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endParaRPr sz="20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20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 {</a:t>
              </a:r>
              <a:r>
                <a:rPr lang="es" sz="2000">
                  <a:solidFill>
                    <a:srgbClr val="FF9900"/>
                  </a:solidFill>
                  <a:latin typeface="Consolas"/>
                  <a:ea typeface="Consolas"/>
                  <a:cs typeface="Consolas"/>
                  <a:sym typeface="Consolas"/>
                </a:rPr>
                <a:t>font-family</a:t>
              </a: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: </a:t>
              </a:r>
              <a:r>
                <a:rPr lang="es" sz="2000">
                  <a:solidFill>
                    <a:schemeClr val="accent4"/>
                  </a:solidFill>
                  <a:latin typeface="Consolas"/>
                  <a:ea typeface="Consolas"/>
                  <a:cs typeface="Consolas"/>
                  <a:sym typeface="Consolas"/>
                </a:rPr>
                <a:t>Arial, Verdana</a:t>
              </a: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, </a:t>
              </a:r>
              <a:r>
                <a:rPr lang="es" sz="2000">
                  <a:solidFill>
                    <a:srgbClr val="FFEB3B"/>
                  </a:solidFill>
                  <a:latin typeface="Consolas"/>
                  <a:ea typeface="Consolas"/>
                  <a:cs typeface="Consolas"/>
                  <a:sym typeface="Consolas"/>
                </a:rPr>
                <a:t>sans-serif</a:t>
              </a: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;}</a:t>
              </a:r>
              <a:endParaRPr sz="20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23999" marR="0" rtl="0" algn="l"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endParaRPr sz="1000"/>
            </a:p>
          </p:txBody>
        </p:sp>
        <p:sp>
          <p:nvSpPr>
            <p:cNvPr id="545" name="Google Shape;545;p76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546" name="Google Shape;546;p76"/>
          <p:cNvSpPr txBox="1"/>
          <p:nvPr/>
        </p:nvSpPr>
        <p:spPr>
          <a:xfrm>
            <a:off x="1019100" y="2968200"/>
            <a:ext cx="49329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Dessa forma, suprimos todas as possibilidades, porque mesmo que o usuário não tenha uma das fontes instaladas, o navegador colocará uma fonte ao menos parecida.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7" name="Google Shape;547;p76"/>
          <p:cNvSpPr/>
          <p:nvPr/>
        </p:nvSpPr>
        <p:spPr>
          <a:xfrm>
            <a:off x="5879275" y="2804400"/>
            <a:ext cx="2604000" cy="1864500"/>
          </a:xfrm>
          <a:prstGeom prst="wedgeRoundRectCallout">
            <a:avLst>
              <a:gd fmla="val -19821" name="adj1"/>
              <a:gd fmla="val -60178" name="adj2"/>
              <a:gd fmla="val 0" name="adj3"/>
            </a:avLst>
          </a:prstGeom>
          <a:solidFill>
            <a:srgbClr val="EC18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Desse modo, pedimos ao navegador: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“Mostrará os parágrafos com Arial, se não tiver instalado, mostrará com Verdana e, se não tiver Verdana, mostrará </a:t>
            </a:r>
            <a:r>
              <a:rPr b="1" lang="es" sz="1200">
                <a:solidFill>
                  <a:srgbClr val="FFFFFF"/>
                </a:solidFill>
                <a:highlight>
                  <a:srgbClr val="000000"/>
                </a:highlight>
                <a:latin typeface="Open Sans"/>
                <a:ea typeface="Open Sans"/>
                <a:cs typeface="Open Sans"/>
                <a:sym typeface="Open Sans"/>
              </a:rPr>
              <a:t>sans-serif (fonte genérica)</a:t>
            </a:r>
            <a:endParaRPr b="1" sz="1200">
              <a:solidFill>
                <a:srgbClr val="FFFFFF"/>
              </a:solidFill>
              <a:highlight>
                <a:srgbClr val="000000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77"/>
          <p:cNvSpPr txBox="1"/>
          <p:nvPr/>
        </p:nvSpPr>
        <p:spPr>
          <a:xfrm>
            <a:off x="814375" y="1601375"/>
            <a:ext cx="7611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Rubik"/>
              <a:buChar char="●"/>
            </a:pPr>
            <a:r>
              <a:rPr b="1" lang="es" sz="1600">
                <a:solidFill>
                  <a:srgbClr val="3F3F3F"/>
                </a:solidFill>
                <a:latin typeface="Rubik"/>
                <a:ea typeface="Rubik"/>
                <a:cs typeface="Rubik"/>
                <a:sym typeface="Rubik"/>
              </a:rPr>
              <a:t>serif</a:t>
            </a:r>
            <a:endParaRPr b="1" sz="1600">
              <a:solidFill>
                <a:srgbClr val="3F3F3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Rubik"/>
              <a:buChar char="●"/>
            </a:pPr>
            <a:r>
              <a:rPr b="1" lang="es" sz="1600">
                <a:solidFill>
                  <a:srgbClr val="3F3F3F"/>
                </a:solidFill>
                <a:latin typeface="Rubik"/>
                <a:ea typeface="Rubik"/>
                <a:cs typeface="Rubik"/>
                <a:sym typeface="Rubik"/>
              </a:rPr>
              <a:t>sans-serif</a:t>
            </a:r>
            <a:endParaRPr b="1" sz="1600">
              <a:solidFill>
                <a:srgbClr val="3F3F3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Rubik Light"/>
              <a:buChar char="●"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monospace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Rubik Light"/>
              <a:buChar char="●"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cursive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Rubik Light"/>
              <a:buChar char="●"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fantasy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4" name="Google Shape;554;p77"/>
          <p:cNvSpPr/>
          <p:nvPr/>
        </p:nvSpPr>
        <p:spPr>
          <a:xfrm>
            <a:off x="2674200" y="1601375"/>
            <a:ext cx="1897800" cy="750000"/>
          </a:xfrm>
          <a:prstGeom prst="wedgeRoundRectCallout">
            <a:avLst>
              <a:gd fmla="val -62272" name="adj1"/>
              <a:gd fmla="val -14933" name="adj2"/>
              <a:gd fmla="val 0" name="adj3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 mais interessantes são as duas primeiras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5" name="Google Shape;555;p77"/>
          <p:cNvSpPr txBox="1"/>
          <p:nvPr/>
        </p:nvSpPr>
        <p:spPr>
          <a:xfrm>
            <a:off x="5803663" y="1256475"/>
            <a:ext cx="1050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endParaRPr sz="9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6" name="Google Shape;556;p77"/>
          <p:cNvSpPr txBox="1"/>
          <p:nvPr/>
        </p:nvSpPr>
        <p:spPr>
          <a:xfrm>
            <a:off x="7365900" y="1299350"/>
            <a:ext cx="10500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100"/>
              <a:t>E</a:t>
            </a:r>
            <a:endParaRPr sz="9200"/>
          </a:p>
        </p:txBody>
      </p:sp>
      <p:sp>
        <p:nvSpPr>
          <p:cNvPr id="557" name="Google Shape;557;p77"/>
          <p:cNvSpPr txBox="1"/>
          <p:nvPr/>
        </p:nvSpPr>
        <p:spPr>
          <a:xfrm>
            <a:off x="5921538" y="2648150"/>
            <a:ext cx="68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serif</a:t>
            </a:r>
            <a:endParaRPr/>
          </a:p>
        </p:txBody>
      </p:sp>
      <p:sp>
        <p:nvSpPr>
          <p:cNvPr id="558" name="Google Shape;558;p77"/>
          <p:cNvSpPr txBox="1"/>
          <p:nvPr/>
        </p:nvSpPr>
        <p:spPr>
          <a:xfrm>
            <a:off x="7185000" y="2648150"/>
            <a:ext cx="141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sans -serif</a:t>
            </a:r>
            <a:endParaRPr/>
          </a:p>
        </p:txBody>
      </p:sp>
      <p:sp>
        <p:nvSpPr>
          <p:cNvPr id="559" name="Google Shape;559;p77"/>
          <p:cNvSpPr txBox="1"/>
          <p:nvPr/>
        </p:nvSpPr>
        <p:spPr>
          <a:xfrm>
            <a:off x="814375" y="3198025"/>
            <a:ext cx="7908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Se quisermos utilizar outros tipos de fontes, encontramos o problema dessa fonte não estar instalada no computador do usuário.</a:t>
            </a:r>
            <a:endParaRPr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3F3F3F"/>
                </a:solidFill>
                <a:latin typeface="Rubik"/>
                <a:ea typeface="Rubik"/>
                <a:cs typeface="Rubik"/>
                <a:sym typeface="Rubik"/>
              </a:rPr>
              <a:t>Então, como podemos resolver isso?</a:t>
            </a:r>
            <a:endParaRPr b="1">
              <a:solidFill>
                <a:srgbClr val="3F3F3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Utilizando as </a:t>
            </a:r>
            <a:r>
              <a:rPr lang="es">
                <a:solidFill>
                  <a:srgbClr val="FF0000"/>
                </a:solidFill>
                <a:latin typeface="Rubik Light"/>
                <a:ea typeface="Rubik Light"/>
                <a:cs typeface="Rubik Light"/>
                <a:sym typeface="Rubik Light"/>
              </a:rPr>
              <a:t>*</a:t>
            </a:r>
            <a:r>
              <a:rPr b="1" lang="es">
                <a:solidFill>
                  <a:srgbClr val="3F3F3F"/>
                </a:solidFill>
                <a:latin typeface="Rubik"/>
                <a:ea typeface="Rubik"/>
                <a:cs typeface="Rubik"/>
                <a:sym typeface="Rubik"/>
              </a:rPr>
              <a:t>Fontes Web</a:t>
            </a:r>
            <a:endParaRPr b="1">
              <a:solidFill>
                <a:srgbClr val="3F3F3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60" name="Google Shape;560;p77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 famílias tipográficas genéricas são: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78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Fontes Web</a:t>
            </a:r>
            <a:endParaRPr b="1" sz="3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7" name="Google Shape;567;p78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568" name="Google Shape;568;p78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79"/>
          <p:cNvSpPr txBox="1"/>
          <p:nvPr/>
        </p:nvSpPr>
        <p:spPr>
          <a:xfrm>
            <a:off x="644700" y="1624075"/>
            <a:ext cx="77793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As </a:t>
            </a:r>
            <a:r>
              <a:rPr b="1" lang="es" sz="1600">
                <a:solidFill>
                  <a:srgbClr val="3F3F3F"/>
                </a:solidFill>
                <a:latin typeface="Rubik"/>
                <a:ea typeface="Rubik"/>
                <a:cs typeface="Rubik"/>
                <a:sym typeface="Rubik"/>
              </a:rPr>
              <a:t>fontes web</a:t>
            </a: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 sempre são pré-instaladas em um dispositivo ou servidor, e o usuário, ao abrir a página, faz com que o navegador realize o download dessa fonte, logo, todo usuário tem acesso a ela.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Alguns exemplos desse tipo de fonte são: </a:t>
            </a:r>
            <a:r>
              <a:rPr lang="es" sz="1600">
                <a:solidFill>
                  <a:srgbClr val="3F3F3F"/>
                </a:solidFill>
                <a:highlight>
                  <a:srgbClr val="E6E7E8"/>
                </a:highlight>
                <a:latin typeface="Rubik Light"/>
                <a:ea typeface="Rubik Light"/>
                <a:cs typeface="Rubik Light"/>
                <a:sym typeface="Rubik Light"/>
              </a:rPr>
              <a:t>Open Sans</a:t>
            </a: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 e </a:t>
            </a:r>
            <a:r>
              <a:rPr lang="es" sz="1600">
                <a:solidFill>
                  <a:srgbClr val="3F3F3F"/>
                </a:solidFill>
                <a:highlight>
                  <a:srgbClr val="E6E7E8"/>
                </a:highlight>
                <a:latin typeface="Rubik Light"/>
                <a:ea typeface="Rubik Light"/>
                <a:cs typeface="Rubik Light"/>
                <a:sym typeface="Rubik Light"/>
              </a:rPr>
              <a:t>Roboto</a:t>
            </a: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 da </a:t>
            </a:r>
            <a:r>
              <a:rPr lang="es" sz="1600" u="sng">
                <a:solidFill>
                  <a:schemeClr val="hlink"/>
                </a:solidFill>
                <a:latin typeface="Rubik Light"/>
                <a:ea typeface="Rubik Light"/>
                <a:cs typeface="Rubik Light"/>
                <a:sym typeface="Rubik Light"/>
                <a:hlinkClick r:id="rId3"/>
              </a:rPr>
              <a:t>Google Fonts</a:t>
            </a: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 / </a:t>
            </a:r>
            <a:r>
              <a:rPr lang="es" sz="1600">
                <a:solidFill>
                  <a:srgbClr val="3F3F3F"/>
                </a:solidFill>
                <a:highlight>
                  <a:srgbClr val="E6E7E8"/>
                </a:highlight>
                <a:latin typeface="Rubik Light"/>
                <a:ea typeface="Rubik Light"/>
                <a:cs typeface="Rubik Light"/>
                <a:sym typeface="Rubik Light"/>
              </a:rPr>
              <a:t>Acumin</a:t>
            </a: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 e </a:t>
            </a:r>
            <a:r>
              <a:rPr lang="es" sz="1600">
                <a:solidFill>
                  <a:srgbClr val="3F3F3F"/>
                </a:solidFill>
                <a:highlight>
                  <a:srgbClr val="E6E7E8"/>
                </a:highlight>
                <a:latin typeface="Rubik Light"/>
                <a:ea typeface="Rubik Light"/>
                <a:cs typeface="Rubik Light"/>
                <a:sym typeface="Rubik Light"/>
              </a:rPr>
              <a:t>Cortado</a:t>
            </a: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 da </a:t>
            </a:r>
            <a:r>
              <a:rPr lang="es" sz="1600" u="sng">
                <a:solidFill>
                  <a:schemeClr val="hlink"/>
                </a:solidFill>
                <a:latin typeface="Rubik Light"/>
                <a:ea typeface="Rubik Light"/>
                <a:cs typeface="Rubik Light"/>
                <a:sym typeface="Rubik Light"/>
                <a:hlinkClick r:id="rId4"/>
              </a:rPr>
              <a:t>Adobe Fonts</a:t>
            </a: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.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575" name="Google Shape;575;p79"/>
          <p:cNvPicPr preferRelativeResize="0"/>
          <p:nvPr/>
        </p:nvPicPr>
        <p:blipFill rotWithShape="1">
          <a:blip r:embed="rId5">
            <a:alphaModFix/>
          </a:blip>
          <a:srcRect b="38410" l="0" r="0" t="38971"/>
          <a:stretch/>
        </p:blipFill>
        <p:spPr>
          <a:xfrm>
            <a:off x="717750" y="3389000"/>
            <a:ext cx="4036425" cy="912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79"/>
          <p:cNvPicPr preferRelativeResize="0"/>
          <p:nvPr/>
        </p:nvPicPr>
        <p:blipFill rotWithShape="1">
          <a:blip r:embed="rId6">
            <a:alphaModFix/>
          </a:blip>
          <a:srcRect b="38235" l="0" r="0" t="37738"/>
          <a:stretch/>
        </p:blipFill>
        <p:spPr>
          <a:xfrm>
            <a:off x="4910150" y="3431863"/>
            <a:ext cx="2797975" cy="675076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p79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Fonte de terceiros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0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Implementação</a:t>
            </a:r>
            <a:endParaRPr b="1" sz="3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4" name="Google Shape;584;p80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585" name="Google Shape;585;p80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81"/>
          <p:cNvSpPr txBox="1"/>
          <p:nvPr/>
        </p:nvSpPr>
        <p:spPr>
          <a:xfrm>
            <a:off x="720000" y="1624075"/>
            <a:ext cx="770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2" name="Google Shape;592;p81"/>
          <p:cNvSpPr txBox="1"/>
          <p:nvPr/>
        </p:nvSpPr>
        <p:spPr>
          <a:xfrm>
            <a:off x="621575" y="1481475"/>
            <a:ext cx="79401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Independente de qual fonte estamos utilizando, ou suas características, sua implementação é sempre a mesma.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93" name="Google Shape;593;p81"/>
          <p:cNvSpPr txBox="1"/>
          <p:nvPr/>
        </p:nvSpPr>
        <p:spPr>
          <a:xfrm>
            <a:off x="621575" y="3562675"/>
            <a:ext cx="78042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Uma vez definida nossa fonte (font-family), já podemos atribuir as características desejadas com os diferentes comandos CSS que vimos.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Podemos, inclusive, trabalhar com mais de uma tipografia em uma página, dependendo do modelo do site que nos foi pedido.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94" name="Google Shape;594;p81"/>
          <p:cNvSpPr txBox="1"/>
          <p:nvPr/>
        </p:nvSpPr>
        <p:spPr>
          <a:xfrm>
            <a:off x="621575" y="2259400"/>
            <a:ext cx="4800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Poderíamos formular uma linha como:</a:t>
            </a:r>
            <a:endParaRPr sz="1600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grpSp>
        <p:nvGrpSpPr>
          <p:cNvPr id="595" name="Google Shape;595;p81"/>
          <p:cNvGrpSpPr/>
          <p:nvPr/>
        </p:nvGrpSpPr>
        <p:grpSpPr>
          <a:xfrm>
            <a:off x="1121388" y="2861241"/>
            <a:ext cx="7037113" cy="530709"/>
            <a:chOff x="1122825" y="2552203"/>
            <a:chExt cx="7037113" cy="530709"/>
          </a:xfrm>
        </p:grpSpPr>
        <p:sp>
          <p:nvSpPr>
            <p:cNvPr id="596" name="Google Shape;596;p81"/>
            <p:cNvSpPr/>
            <p:nvPr/>
          </p:nvSpPr>
          <p:spPr>
            <a:xfrm>
              <a:off x="1707538" y="2552203"/>
              <a:ext cx="64524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0">
              <a:noAutofit/>
            </a:bodyPr>
            <a:lstStyle/>
            <a:p>
              <a:pPr indent="0" lvl="0" marL="323999" marR="0" rtl="0" algn="l"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endParaRPr sz="20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20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body </a:t>
              </a: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{ </a:t>
              </a:r>
              <a:r>
                <a:rPr lang="es" sz="2000">
                  <a:solidFill>
                    <a:srgbClr val="FF9900"/>
                  </a:solidFill>
                  <a:latin typeface="Consolas"/>
                  <a:ea typeface="Consolas"/>
                  <a:cs typeface="Consolas"/>
                  <a:sym typeface="Consolas"/>
                </a:rPr>
                <a:t>font-family</a:t>
              </a: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: </a:t>
              </a:r>
              <a:r>
                <a:rPr lang="es" sz="2000">
                  <a:solidFill>
                    <a:schemeClr val="accent4"/>
                  </a:solidFill>
                  <a:latin typeface="Consolas"/>
                  <a:ea typeface="Consolas"/>
                  <a:cs typeface="Consolas"/>
                  <a:sym typeface="Consolas"/>
                </a:rPr>
                <a:t>'Open Sans', sans-serif; </a:t>
              </a: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20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323999" marR="0" rtl="0" algn="l"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2000"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endParaRPr sz="1000"/>
            </a:p>
          </p:txBody>
        </p:sp>
        <p:sp>
          <p:nvSpPr>
            <p:cNvPr id="597" name="Google Shape;597;p81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598" name="Google Shape;598;p81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/>
              <a:t>Definindo famílias tipográficas com CSS</a:t>
            </a:r>
            <a:endParaRPr b="1" sz="21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82"/>
          <p:cNvSpPr txBox="1"/>
          <p:nvPr/>
        </p:nvSpPr>
        <p:spPr>
          <a:xfrm>
            <a:off x="1417175" y="1919900"/>
            <a:ext cx="1755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Acessar o inspetor</a:t>
            </a:r>
            <a:endParaRPr b="1" sz="200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05" name="Google Shape;605;p82"/>
          <p:cNvSpPr txBox="1"/>
          <p:nvPr/>
        </p:nvSpPr>
        <p:spPr>
          <a:xfrm>
            <a:off x="551178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06" name="Google Shape;606;p82"/>
          <p:cNvSpPr txBox="1"/>
          <p:nvPr/>
        </p:nvSpPr>
        <p:spPr>
          <a:xfrm>
            <a:off x="4216825" y="1954400"/>
            <a:ext cx="14187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Examinar e editar o HTML</a:t>
            </a:r>
            <a:endParaRPr b="1" sz="18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07" name="Google Shape;607;p82"/>
          <p:cNvSpPr txBox="1"/>
          <p:nvPr/>
        </p:nvSpPr>
        <p:spPr>
          <a:xfrm>
            <a:off x="3338153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08" name="Google Shape;608;p82"/>
          <p:cNvSpPr txBox="1"/>
          <p:nvPr/>
        </p:nvSpPr>
        <p:spPr>
          <a:xfrm>
            <a:off x="6837825" y="1919900"/>
            <a:ext cx="14799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Examinar e editar o CSS</a:t>
            </a:r>
            <a:endParaRPr b="1" sz="20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09" name="Google Shape;609;p82"/>
          <p:cNvSpPr txBox="1"/>
          <p:nvPr/>
        </p:nvSpPr>
        <p:spPr>
          <a:xfrm>
            <a:off x="5971828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10" name="Google Shape;610;p82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8E7CC3"/>
                </a:solidFill>
              </a:rPr>
              <a:t>Tem</a:t>
            </a:r>
            <a:r>
              <a:rPr lang="es"/>
              <a:t>as</a:t>
            </a:r>
            <a:endParaRPr>
              <a:solidFill>
                <a:srgbClr val="EC183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8"/>
          <p:cNvSpPr txBox="1"/>
          <p:nvPr/>
        </p:nvSpPr>
        <p:spPr>
          <a:xfrm>
            <a:off x="717750" y="7014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Para que servem as folhas de estilo?</a:t>
            </a:r>
            <a:endParaRPr b="1" sz="30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45" name="Google Shape;145;p38"/>
          <p:cNvSpPr txBox="1"/>
          <p:nvPr/>
        </p:nvSpPr>
        <p:spPr>
          <a:xfrm>
            <a:off x="717750" y="1252875"/>
            <a:ext cx="7707600" cy="20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Essas folhas de estilo servem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para estilizar nosso conteúdo HTML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Com CSS podemos mudar cores, fundos, fontes, larguras, alturas,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 muito mais. Além de gerar animações e transições.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Temos 3 métodos para vincular nossos arquivos CSS com o documento HTML.</a:t>
            </a:r>
            <a:endParaRPr sz="1600">
              <a:solidFill>
                <a:srgbClr val="EC183F"/>
              </a:solidFill>
              <a:highlight>
                <a:srgbClr val="CCCC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6" name="Google Shape;14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7774" y="2848000"/>
            <a:ext cx="2403150" cy="185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83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Acessar o inspetor</a:t>
            </a:r>
            <a:endParaRPr b="1" sz="3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7" name="Google Shape;617;p83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18" name="Google Shape;618;p83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84"/>
          <p:cNvSpPr txBox="1"/>
          <p:nvPr>
            <p:ph idx="1" type="subTitle"/>
          </p:nvPr>
        </p:nvSpPr>
        <p:spPr>
          <a:xfrm>
            <a:off x="776775" y="1981888"/>
            <a:ext cx="31671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Basta acionar a tecla F12 ou clicar com o botão direito do mouse em qualquer área da página e selecionar a opção “Inspecionar”.</a:t>
            </a:r>
            <a:endParaRPr/>
          </a:p>
        </p:txBody>
      </p:sp>
      <p:pic>
        <p:nvPicPr>
          <p:cNvPr id="625" name="Google Shape;625;p84" title="Gravação de Tela 2023-03-31 às 15.45.32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1225" y="8572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" name="Google Shape;631;p85"/>
          <p:cNvPicPr preferRelativeResize="0"/>
          <p:nvPr/>
        </p:nvPicPr>
        <p:blipFill rotWithShape="1">
          <a:blip r:embed="rId3">
            <a:alphaModFix/>
          </a:blip>
          <a:srcRect b="0" l="64501" r="0" t="11473"/>
          <a:stretch/>
        </p:blipFill>
        <p:spPr>
          <a:xfrm>
            <a:off x="3138551" y="1063388"/>
            <a:ext cx="2397827" cy="3737324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85"/>
          <p:cNvSpPr txBox="1"/>
          <p:nvPr/>
        </p:nvSpPr>
        <p:spPr>
          <a:xfrm>
            <a:off x="430225" y="1115700"/>
            <a:ext cx="17667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Para abrir o Inspetor de Elementos/ Propriedades em um Navegador, clique com o botão direito e selecione a opção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“Inspecionar Elemento”.</a:t>
            </a:r>
            <a:endParaRPr b="1"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3" name="Google Shape;633;p85"/>
          <p:cNvSpPr txBox="1"/>
          <p:nvPr/>
        </p:nvSpPr>
        <p:spPr>
          <a:xfrm>
            <a:off x="718200" y="331650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Acessar o inspetor de propriedades</a:t>
            </a:r>
            <a:endParaRPr b="1" sz="3000">
              <a:solidFill>
                <a:srgbClr val="3F3F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9" name="Google Shape;639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0963" y="2010425"/>
            <a:ext cx="6164875" cy="2526225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86"/>
          <p:cNvSpPr txBox="1"/>
          <p:nvPr/>
        </p:nvSpPr>
        <p:spPr>
          <a:xfrm>
            <a:off x="632400" y="1203200"/>
            <a:ext cx="70998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Na aba de Elementos, dentro do Inspetor, é possível observar o código HTML do site, bem como seu CSS ao lado direito.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1" name="Google Shape;641;p86"/>
          <p:cNvSpPr txBox="1"/>
          <p:nvPr/>
        </p:nvSpPr>
        <p:spPr>
          <a:xfrm>
            <a:off x="718200" y="331650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Aba de elementos</a:t>
            </a:r>
            <a:endParaRPr b="1" sz="3000">
              <a:solidFill>
                <a:srgbClr val="3F3F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87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Examinar e </a:t>
            </a:r>
            <a:endParaRPr b="1" sz="37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editar o HTML</a:t>
            </a:r>
            <a:endParaRPr b="1" sz="37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48" name="Google Shape;648;p87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49" name="Google Shape;649;p87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88"/>
          <p:cNvSpPr txBox="1"/>
          <p:nvPr/>
        </p:nvSpPr>
        <p:spPr>
          <a:xfrm>
            <a:off x="654925" y="276900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Examinar o HTML</a:t>
            </a:r>
            <a:endParaRPr b="1" sz="3000">
              <a:solidFill>
                <a:srgbClr val="3F3F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656" name="Google Shape;656;p88"/>
          <p:cNvPicPr preferRelativeResize="0"/>
          <p:nvPr/>
        </p:nvPicPr>
        <p:blipFill rotWithShape="1">
          <a:blip r:embed="rId3">
            <a:alphaModFix/>
          </a:blip>
          <a:srcRect b="22248" l="64054" r="17452" t="11280"/>
          <a:stretch/>
        </p:blipFill>
        <p:spPr>
          <a:xfrm>
            <a:off x="3190172" y="1209450"/>
            <a:ext cx="1377875" cy="3095350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88"/>
          <p:cNvSpPr txBox="1"/>
          <p:nvPr/>
        </p:nvSpPr>
        <p:spPr>
          <a:xfrm>
            <a:off x="165825" y="1503450"/>
            <a:ext cx="25506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Ao abrir o Inspetor, é possível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colocar o cursor do mouse em elementos do site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e eles ficam em destaque. A partir daí, é possível analisar onde está o elemento no código e como ele foi feito. 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89"/>
          <p:cNvSpPr txBox="1"/>
          <p:nvPr/>
        </p:nvSpPr>
        <p:spPr>
          <a:xfrm>
            <a:off x="717750" y="5490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Editar HTML</a:t>
            </a:r>
            <a:endParaRPr b="1" sz="3000">
              <a:solidFill>
                <a:srgbClr val="3F3F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664" name="Google Shape;664;p89"/>
          <p:cNvPicPr preferRelativeResize="0"/>
          <p:nvPr/>
        </p:nvPicPr>
        <p:blipFill rotWithShape="1">
          <a:blip r:embed="rId3">
            <a:alphaModFix/>
          </a:blip>
          <a:srcRect b="49118" l="64246" r="0" t="11269"/>
          <a:stretch/>
        </p:blipFill>
        <p:spPr>
          <a:xfrm>
            <a:off x="4132775" y="903850"/>
            <a:ext cx="3937349" cy="2726199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89"/>
          <p:cNvSpPr txBox="1"/>
          <p:nvPr/>
        </p:nvSpPr>
        <p:spPr>
          <a:xfrm>
            <a:off x="546825" y="1351050"/>
            <a:ext cx="2550600" cy="31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Dentro do Inspetor, é possível editar os elementos do código HTML ao clicar duas vezes no elemento e alterá-lo.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highlight>
                  <a:srgbClr val="CCCCCC"/>
                </a:highlight>
                <a:latin typeface="Rajdhani"/>
                <a:ea typeface="Rajdhani"/>
                <a:cs typeface="Rajdhani"/>
                <a:sym typeface="Rajdhani"/>
              </a:rPr>
              <a:t>Tenha em mente que, ao alterar o código no inspetor, </a:t>
            </a:r>
            <a:r>
              <a:rPr b="1" lang="es" sz="1500">
                <a:solidFill>
                  <a:srgbClr val="FF0000"/>
                </a:solidFill>
                <a:highlight>
                  <a:srgbClr val="CCCCCC"/>
                </a:highlight>
                <a:latin typeface="Rajdhani"/>
                <a:ea typeface="Rajdhani"/>
                <a:cs typeface="Rajdhani"/>
                <a:sym typeface="Rajdhani"/>
              </a:rPr>
              <a:t>não alterará o arquivo em si</a:t>
            </a:r>
            <a:r>
              <a:rPr b="1" lang="es" sz="1500">
                <a:highlight>
                  <a:srgbClr val="CCCCCC"/>
                </a:highlight>
                <a:latin typeface="Rajdhani"/>
                <a:ea typeface="Rajdhani"/>
                <a:cs typeface="Rajdhani"/>
                <a:sym typeface="Rajdhani"/>
              </a:rPr>
              <a:t>. Portanto, ao atualizar a página, ela voltará a seu estado natural.</a:t>
            </a:r>
            <a:endParaRPr sz="1300">
              <a:highlight>
                <a:srgbClr val="CCCCCC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6" name="Google Shape;666;p89"/>
          <p:cNvSpPr/>
          <p:nvPr/>
        </p:nvSpPr>
        <p:spPr>
          <a:xfrm rot="2071678">
            <a:off x="3013671" y="2656738"/>
            <a:ext cx="519582" cy="783259"/>
          </a:xfrm>
          <a:custGeom>
            <a:rect b="b" l="l" r="r" t="t"/>
            <a:pathLst>
              <a:path extrusionOk="0" h="498015" w="342446">
                <a:moveTo>
                  <a:pt x="93494" y="441963"/>
                </a:moveTo>
                <a:cubicBezTo>
                  <a:pt x="93494" y="448093"/>
                  <a:pt x="95355" y="454115"/>
                  <a:pt x="98749" y="459151"/>
                </a:cubicBezTo>
                <a:lnTo>
                  <a:pt x="115390" y="484112"/>
                </a:lnTo>
                <a:cubicBezTo>
                  <a:pt x="121192" y="492761"/>
                  <a:pt x="130935" y="498016"/>
                  <a:pt x="141336" y="498016"/>
                </a:cubicBezTo>
                <a:lnTo>
                  <a:pt x="201330" y="498016"/>
                </a:lnTo>
                <a:cubicBezTo>
                  <a:pt x="211730" y="498016"/>
                  <a:pt x="221474" y="492761"/>
                  <a:pt x="227276" y="484112"/>
                </a:cubicBezTo>
                <a:lnTo>
                  <a:pt x="243917" y="459151"/>
                </a:lnTo>
                <a:cubicBezTo>
                  <a:pt x="247311" y="454005"/>
                  <a:pt x="249172" y="448093"/>
                  <a:pt x="249172" y="441963"/>
                </a:cubicBezTo>
                <a:lnTo>
                  <a:pt x="249172" y="404631"/>
                </a:lnTo>
                <a:lnTo>
                  <a:pt x="93604" y="404631"/>
                </a:lnTo>
                <a:lnTo>
                  <a:pt x="93494" y="441963"/>
                </a:lnTo>
                <a:close/>
                <a:moveTo>
                  <a:pt x="0" y="171224"/>
                </a:moveTo>
                <a:cubicBezTo>
                  <a:pt x="0" y="214358"/>
                  <a:pt x="15984" y="253770"/>
                  <a:pt x="42368" y="283877"/>
                </a:cubicBezTo>
                <a:cubicBezTo>
                  <a:pt x="58461" y="302160"/>
                  <a:pt x="83532" y="340477"/>
                  <a:pt x="93166" y="372882"/>
                </a:cubicBezTo>
                <a:cubicBezTo>
                  <a:pt x="93166" y="373101"/>
                  <a:pt x="93275" y="373430"/>
                  <a:pt x="93275" y="373649"/>
                </a:cubicBezTo>
                <a:lnTo>
                  <a:pt x="249172" y="373649"/>
                </a:lnTo>
                <a:cubicBezTo>
                  <a:pt x="249172" y="373430"/>
                  <a:pt x="249281" y="373101"/>
                  <a:pt x="249281" y="372882"/>
                </a:cubicBezTo>
                <a:cubicBezTo>
                  <a:pt x="258915" y="340586"/>
                  <a:pt x="283986" y="302269"/>
                  <a:pt x="300079" y="283877"/>
                </a:cubicBezTo>
                <a:cubicBezTo>
                  <a:pt x="326463" y="253770"/>
                  <a:pt x="342447" y="214358"/>
                  <a:pt x="342447" y="171224"/>
                </a:cubicBezTo>
                <a:cubicBezTo>
                  <a:pt x="342447" y="76526"/>
                  <a:pt x="265484" y="-218"/>
                  <a:pt x="170676" y="0"/>
                </a:cubicBezTo>
                <a:cubicBezTo>
                  <a:pt x="71489" y="329"/>
                  <a:pt x="0" y="80686"/>
                  <a:pt x="0" y="171224"/>
                </a:cubicBezTo>
                <a:moveTo>
                  <a:pt x="171224" y="93385"/>
                </a:moveTo>
                <a:cubicBezTo>
                  <a:pt x="128308" y="93385"/>
                  <a:pt x="93385" y="128309"/>
                  <a:pt x="93385" y="171224"/>
                </a:cubicBezTo>
                <a:cubicBezTo>
                  <a:pt x="93385" y="179873"/>
                  <a:pt x="86378" y="186770"/>
                  <a:pt x="77839" y="186770"/>
                </a:cubicBezTo>
                <a:cubicBezTo>
                  <a:pt x="69300" y="186770"/>
                  <a:pt x="62293" y="179763"/>
                  <a:pt x="62293" y="171224"/>
                </a:cubicBezTo>
                <a:cubicBezTo>
                  <a:pt x="62293" y="111120"/>
                  <a:pt x="111120" y="62293"/>
                  <a:pt x="171224" y="62293"/>
                </a:cubicBezTo>
                <a:cubicBezTo>
                  <a:pt x="179872" y="62293"/>
                  <a:pt x="186769" y="69300"/>
                  <a:pt x="186769" y="77839"/>
                </a:cubicBezTo>
                <a:cubicBezTo>
                  <a:pt x="186769" y="86379"/>
                  <a:pt x="179872" y="93385"/>
                  <a:pt x="171224" y="93385"/>
                </a:cubicBezTo>
              </a:path>
            </a:pathLst>
          </a:cu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90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Examinar e </a:t>
            </a:r>
            <a:endParaRPr b="1" sz="37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editar o CSS</a:t>
            </a:r>
            <a:endParaRPr b="1" sz="37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73" name="Google Shape;673;p90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74" name="Google Shape;674;p90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1"/>
          <p:cNvSpPr txBox="1"/>
          <p:nvPr/>
        </p:nvSpPr>
        <p:spPr>
          <a:xfrm>
            <a:off x="717750" y="5490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Examinar e editar o CSS</a:t>
            </a:r>
            <a:endParaRPr b="1" sz="3000">
              <a:solidFill>
                <a:srgbClr val="3F3F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681" name="Google Shape;681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4200" y="832450"/>
            <a:ext cx="3399250" cy="3722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2" name="Google Shape;682;p91"/>
          <p:cNvSpPr txBox="1"/>
          <p:nvPr/>
        </p:nvSpPr>
        <p:spPr>
          <a:xfrm>
            <a:off x="699225" y="1503450"/>
            <a:ext cx="25506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No Inspetor, na barra de baixo “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Styles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” é possível observar os estilos e atributos CSS utilizados em cada Elemento. É ótimo para alterar e observar como as alterações mudam o elemento no próprio site, vendo a mudança enquanto edita.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2"/>
          <p:cNvSpPr txBox="1"/>
          <p:nvPr/>
        </p:nvSpPr>
        <p:spPr>
          <a:xfrm>
            <a:off x="208000" y="0"/>
            <a:ext cx="6619500" cy="15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EXEMPLO REPROGRAMA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689" name="Google Shape;689;p92"/>
          <p:cNvPicPr preferRelativeResize="0"/>
          <p:nvPr/>
        </p:nvPicPr>
        <p:blipFill rotWithShape="1">
          <a:blip r:embed="rId3">
            <a:alphaModFix/>
          </a:blip>
          <a:srcRect b="0" l="-2970" r="2970" t="0"/>
          <a:stretch/>
        </p:blipFill>
        <p:spPr>
          <a:xfrm>
            <a:off x="1329526" y="1082850"/>
            <a:ext cx="6844426" cy="391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Vinculação ao HTML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3" name="Google Shape;153;p39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4" name="Google Shape;154;p39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93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VAMOS MEXER SOZINHAS?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94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MINUTOS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2" name="Google Shape;702;p94"/>
          <p:cNvSpPr txBox="1"/>
          <p:nvPr/>
        </p:nvSpPr>
        <p:spPr>
          <a:xfrm>
            <a:off x="2715625" y="2195550"/>
            <a:ext cx="10050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15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50A3B"/>
        </a:solidFill>
      </p:bgPr>
    </p:bg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95"/>
          <p:cNvSpPr txBox="1"/>
          <p:nvPr>
            <p:ph type="title"/>
          </p:nvPr>
        </p:nvSpPr>
        <p:spPr>
          <a:xfrm>
            <a:off x="647425" y="2058900"/>
            <a:ext cx="7708500" cy="10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FOCO TOTAL!!</a:t>
            </a:r>
            <a:endParaRPr b="1" sz="3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74EA7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50A3B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734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97"/>
          <p:cNvSpPr txBox="1"/>
          <p:nvPr>
            <p:ph type="title"/>
          </p:nvPr>
        </p:nvSpPr>
        <p:spPr>
          <a:xfrm>
            <a:off x="647425" y="2058900"/>
            <a:ext cx="7708500" cy="10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700">
                <a:solidFill>
                  <a:srgbClr val="674EA7"/>
                </a:solidFill>
                <a:latin typeface="Nunito"/>
                <a:ea typeface="Nunito"/>
                <a:cs typeface="Nunito"/>
                <a:sym typeface="Nunito"/>
              </a:rPr>
              <a:t>Modelo de caixa</a:t>
            </a:r>
            <a:endParaRPr b="1" sz="3700">
              <a:solidFill>
                <a:srgbClr val="674EA7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74EA7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98"/>
          <p:cNvSpPr txBox="1"/>
          <p:nvPr/>
        </p:nvSpPr>
        <p:spPr>
          <a:xfrm>
            <a:off x="1417175" y="1919900"/>
            <a:ext cx="1755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Modelo </a:t>
            </a:r>
            <a:endParaRPr b="1"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de caixa</a:t>
            </a:r>
            <a:endParaRPr b="1" sz="200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27" name="Google Shape;727;p98"/>
          <p:cNvSpPr txBox="1"/>
          <p:nvPr/>
        </p:nvSpPr>
        <p:spPr>
          <a:xfrm>
            <a:off x="551178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28" name="Google Shape;728;p98"/>
          <p:cNvSpPr txBox="1"/>
          <p:nvPr/>
        </p:nvSpPr>
        <p:spPr>
          <a:xfrm>
            <a:off x="4216825" y="1954400"/>
            <a:ext cx="14187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Width e Heigth</a:t>
            </a:r>
            <a:endParaRPr b="1" sz="20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29" name="Google Shape;729;p98"/>
          <p:cNvSpPr txBox="1"/>
          <p:nvPr/>
        </p:nvSpPr>
        <p:spPr>
          <a:xfrm>
            <a:off x="3338153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30" name="Google Shape;730;p98"/>
          <p:cNvSpPr txBox="1"/>
          <p:nvPr/>
        </p:nvSpPr>
        <p:spPr>
          <a:xfrm>
            <a:off x="6837825" y="1919900"/>
            <a:ext cx="14799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Padding</a:t>
            </a:r>
            <a:endParaRPr b="1" sz="200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31" name="Google Shape;731;p98"/>
          <p:cNvSpPr txBox="1"/>
          <p:nvPr/>
        </p:nvSpPr>
        <p:spPr>
          <a:xfrm>
            <a:off x="5971828" y="1630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32" name="Google Shape;732;p98"/>
          <p:cNvSpPr txBox="1"/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8E7CC3"/>
                </a:solidFill>
              </a:rPr>
              <a:t>Tem</a:t>
            </a:r>
            <a:r>
              <a:rPr lang="es"/>
              <a:t>as</a:t>
            </a:r>
            <a:endParaRPr>
              <a:solidFill>
                <a:srgbClr val="EC183F"/>
              </a:solidFill>
            </a:endParaRPr>
          </a:p>
        </p:txBody>
      </p:sp>
      <p:sp>
        <p:nvSpPr>
          <p:cNvPr id="733" name="Google Shape;733;p98"/>
          <p:cNvSpPr txBox="1"/>
          <p:nvPr/>
        </p:nvSpPr>
        <p:spPr>
          <a:xfrm>
            <a:off x="1417175" y="3503750"/>
            <a:ext cx="17550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33383C"/>
                </a:solidFill>
                <a:latin typeface="Rubik"/>
                <a:ea typeface="Rubik"/>
                <a:cs typeface="Rubik"/>
                <a:sym typeface="Rubik"/>
              </a:rPr>
              <a:t>Border</a:t>
            </a:r>
            <a:endParaRPr b="1" sz="2000">
              <a:solidFill>
                <a:srgbClr val="43434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34" name="Google Shape;734;p98"/>
          <p:cNvSpPr txBox="1"/>
          <p:nvPr/>
        </p:nvSpPr>
        <p:spPr>
          <a:xfrm>
            <a:off x="551178" y="317973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35" name="Google Shape;735;p98"/>
          <p:cNvSpPr txBox="1"/>
          <p:nvPr/>
        </p:nvSpPr>
        <p:spPr>
          <a:xfrm>
            <a:off x="4204150" y="3414950"/>
            <a:ext cx="1755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33383C"/>
                </a:solidFill>
                <a:latin typeface="Rubik"/>
                <a:ea typeface="Rubik"/>
                <a:cs typeface="Rubik"/>
                <a:sym typeface="Rubik"/>
              </a:rPr>
              <a:t>Margin</a:t>
            </a:r>
            <a:endParaRPr b="1" sz="20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36" name="Google Shape;736;p98"/>
          <p:cNvSpPr txBox="1"/>
          <p:nvPr/>
        </p:nvSpPr>
        <p:spPr>
          <a:xfrm>
            <a:off x="3338153" y="317973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5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37" name="Google Shape;737;p98"/>
          <p:cNvSpPr txBox="1"/>
          <p:nvPr/>
        </p:nvSpPr>
        <p:spPr>
          <a:xfrm>
            <a:off x="6837825" y="3414950"/>
            <a:ext cx="1755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33383C"/>
                </a:solidFill>
                <a:latin typeface="Rubik"/>
                <a:ea typeface="Rubik"/>
                <a:cs typeface="Rubik"/>
                <a:sym typeface="Rubik"/>
              </a:rPr>
              <a:t>Box-sizing</a:t>
            </a:r>
            <a:endParaRPr b="1" sz="2000">
              <a:solidFill>
                <a:srgbClr val="33383C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38" name="Google Shape;738;p98"/>
          <p:cNvSpPr txBox="1"/>
          <p:nvPr/>
        </p:nvSpPr>
        <p:spPr>
          <a:xfrm>
            <a:off x="5971828" y="317973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8E7CC3"/>
                </a:solidFill>
                <a:latin typeface="Rajdhani"/>
                <a:ea typeface="Rajdhani"/>
                <a:cs typeface="Rajdhani"/>
                <a:sym typeface="Rajdhani"/>
              </a:rPr>
              <a:t>6</a:t>
            </a:r>
            <a:endParaRPr b="1" sz="6000">
              <a:solidFill>
                <a:srgbClr val="8E7CC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99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Modelo de Caixa</a:t>
            </a:r>
            <a:endParaRPr b="1" sz="37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45" name="Google Shape;745;p99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46" name="Google Shape;746;p99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00"/>
          <p:cNvSpPr txBox="1"/>
          <p:nvPr/>
        </p:nvSpPr>
        <p:spPr>
          <a:xfrm>
            <a:off x="1236150" y="2360550"/>
            <a:ext cx="66717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Em HTML, todos os elementos são representados por </a:t>
            </a:r>
            <a:r>
              <a:rPr b="1" i="0" lang="es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caixas</a:t>
            </a:r>
            <a:r>
              <a:rPr b="0" i="0" lang="es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 Cada caixa é composta por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Open Sans"/>
                <a:ea typeface="Open Sans"/>
                <a:cs typeface="Open Sans"/>
                <a:sym typeface="Open Sans"/>
              </a:rPr>
              <a:t>conteúdo</a:t>
            </a:r>
            <a:r>
              <a:rPr b="0" i="0" lang="es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Open Sans"/>
                <a:ea typeface="Open Sans"/>
                <a:cs typeface="Open Sans"/>
                <a:sym typeface="Open Sans"/>
              </a:rPr>
              <a:t>preenchimento</a:t>
            </a:r>
            <a:r>
              <a:rPr b="0" i="0" lang="es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Open Sans"/>
                <a:ea typeface="Open Sans"/>
                <a:cs typeface="Open Sans"/>
                <a:sym typeface="Open Sans"/>
              </a:rPr>
              <a:t>borda </a:t>
            </a:r>
            <a:r>
              <a:rPr b="0" i="0" lang="es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Open Sans"/>
                <a:ea typeface="Open Sans"/>
                <a:cs typeface="Open Sans"/>
                <a:sym typeface="Open Sans"/>
              </a:rPr>
              <a:t>margem</a:t>
            </a:r>
            <a:r>
              <a:rPr b="0" i="0" lang="es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b="0" i="0" sz="16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753" name="Google Shape;753;p100"/>
          <p:cNvGrpSpPr/>
          <p:nvPr/>
        </p:nvGrpSpPr>
        <p:grpSpPr>
          <a:xfrm>
            <a:off x="4029750" y="1276050"/>
            <a:ext cx="1084500" cy="1084500"/>
            <a:chOff x="4029750" y="1123650"/>
            <a:chExt cx="1084500" cy="1084500"/>
          </a:xfrm>
        </p:grpSpPr>
        <p:sp>
          <p:nvSpPr>
            <p:cNvPr id="754" name="Google Shape;754;p100"/>
            <p:cNvSpPr/>
            <p:nvPr/>
          </p:nvSpPr>
          <p:spPr>
            <a:xfrm>
              <a:off x="4029750" y="1123650"/>
              <a:ext cx="1084500" cy="1084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55" name="Google Shape;755;p10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090325" y="1184237"/>
              <a:ext cx="963325" cy="963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01"/>
          <p:cNvSpPr txBox="1"/>
          <p:nvPr/>
        </p:nvSpPr>
        <p:spPr>
          <a:xfrm>
            <a:off x="621575" y="1400425"/>
            <a:ext cx="7714800" cy="11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Através do CSS, podemos manipular todas essas propriedades para mudar a aparência de cada elemento. Por sua vez, essas propriedades podem ser aplicadas de maneira diferente aos quatro lados de cada caixa (top, right, bottom e left).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As propriedades do modelo de caixa se aplicam apenas a elementos de bloco e semi-bloco.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762" name="Google Shape;762;p101"/>
          <p:cNvSpPr/>
          <p:nvPr/>
        </p:nvSpPr>
        <p:spPr>
          <a:xfrm>
            <a:off x="1902440" y="3504850"/>
            <a:ext cx="2637000" cy="13206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t" bIns="36000" lIns="72000" spcFirstLastPara="1" rIns="36000" wrap="square" tIns="7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margin (margem)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3" name="Google Shape;763;p101"/>
          <p:cNvSpPr/>
          <p:nvPr/>
        </p:nvSpPr>
        <p:spPr>
          <a:xfrm>
            <a:off x="2019581" y="3758321"/>
            <a:ext cx="2462100" cy="9906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t" bIns="36000" lIns="72000" spcFirstLastPara="1" rIns="36000" wrap="square" tIns="7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border (borda)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4" name="Google Shape;764;p101"/>
          <p:cNvSpPr/>
          <p:nvPr/>
        </p:nvSpPr>
        <p:spPr>
          <a:xfrm>
            <a:off x="2107492" y="4018649"/>
            <a:ext cx="2285700" cy="6603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t" bIns="36000" lIns="72000" spcFirstLastPara="1" rIns="36000" wrap="square" tIns="7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padding (preenchimento)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5" name="Google Shape;765;p101"/>
          <p:cNvSpPr/>
          <p:nvPr/>
        </p:nvSpPr>
        <p:spPr>
          <a:xfrm>
            <a:off x="2195402" y="4278976"/>
            <a:ext cx="2109900" cy="3303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t" bIns="36000" lIns="72000" spcFirstLastPara="1" rIns="36000" wrap="square" tIns="7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content (conteúdo)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6" name="Google Shape;766;p101"/>
          <p:cNvSpPr/>
          <p:nvPr/>
        </p:nvSpPr>
        <p:spPr>
          <a:xfrm>
            <a:off x="5916265" y="3618525"/>
            <a:ext cx="1055100" cy="9906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36000" lIns="72000" spcFirstLastPara="1" rIns="3600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elemento 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HTML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7" name="Google Shape;767;p101"/>
          <p:cNvSpPr/>
          <p:nvPr/>
        </p:nvSpPr>
        <p:spPr>
          <a:xfrm>
            <a:off x="5916265" y="3370856"/>
            <a:ext cx="1055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72000" spcFirstLastPara="1" rIns="3600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top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8" name="Google Shape;768;p101"/>
          <p:cNvSpPr/>
          <p:nvPr/>
        </p:nvSpPr>
        <p:spPr>
          <a:xfrm>
            <a:off x="5902615" y="4618452"/>
            <a:ext cx="1055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72000" spcFirstLastPara="1" rIns="3600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bottom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9" name="Google Shape;769;p101"/>
          <p:cNvSpPr/>
          <p:nvPr/>
        </p:nvSpPr>
        <p:spPr>
          <a:xfrm rot="-5400000">
            <a:off x="5296800" y="3982052"/>
            <a:ext cx="990600" cy="2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72000" spcFirstLastPara="1" rIns="3600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left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0" name="Google Shape;770;p101"/>
          <p:cNvSpPr/>
          <p:nvPr/>
        </p:nvSpPr>
        <p:spPr>
          <a:xfrm rot="-5400000">
            <a:off x="6615116" y="3982052"/>
            <a:ext cx="990600" cy="2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72000" spcFirstLastPara="1" rIns="3600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right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1" name="Google Shape;771;p101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Modelo de caixa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102"/>
          <p:cNvSpPr/>
          <p:nvPr/>
        </p:nvSpPr>
        <p:spPr>
          <a:xfrm>
            <a:off x="1809448" y="792900"/>
            <a:ext cx="5525100" cy="35577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t" bIns="36000" lIns="72000" spcFirstLastPara="1" rIns="36000" wrap="square" tIns="7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margin (margem)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8" name="Google Shape;778;p102"/>
          <p:cNvSpPr/>
          <p:nvPr/>
        </p:nvSpPr>
        <p:spPr>
          <a:xfrm>
            <a:off x="2054875" y="1475721"/>
            <a:ext cx="5158200" cy="26688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t" bIns="36000" lIns="72000" spcFirstLastPara="1" rIns="36000" wrap="square" tIns="7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border (borda)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9" name="Google Shape;779;p102"/>
          <p:cNvSpPr/>
          <p:nvPr/>
        </p:nvSpPr>
        <p:spPr>
          <a:xfrm>
            <a:off x="2239061" y="2177015"/>
            <a:ext cx="4788900" cy="1778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t" bIns="36000" lIns="72000" spcFirstLastPara="1" rIns="36000" wrap="square" tIns="7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padding (preenchimento)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0" name="Google Shape;780;p102"/>
          <p:cNvSpPr/>
          <p:nvPr/>
        </p:nvSpPr>
        <p:spPr>
          <a:xfrm>
            <a:off x="2423245" y="2878305"/>
            <a:ext cx="4420500" cy="8898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t" bIns="36000" lIns="72000" spcFirstLastPara="1" rIns="36000" wrap="square" tIns="7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content (conteúdo)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40"/>
          <p:cNvGrpSpPr/>
          <p:nvPr/>
        </p:nvGrpSpPr>
        <p:grpSpPr>
          <a:xfrm>
            <a:off x="733269" y="3308201"/>
            <a:ext cx="7689521" cy="530713"/>
            <a:chOff x="1122825" y="2552200"/>
            <a:chExt cx="6630612" cy="530713"/>
          </a:xfrm>
        </p:grpSpPr>
        <p:sp>
          <p:nvSpPr>
            <p:cNvPr id="161" name="Google Shape;161;p40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 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link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href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" sz="1600">
                  <a:solidFill>
                    <a:srgbClr val="98C379"/>
                  </a:solidFill>
                  <a:latin typeface="Consolas"/>
                  <a:ea typeface="Consolas"/>
                  <a:cs typeface="Consolas"/>
                  <a:sym typeface="Consolas"/>
                </a:rPr>
                <a:t>"css/estilos.css"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rel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" sz="1600">
                  <a:solidFill>
                    <a:srgbClr val="98C379"/>
                  </a:solidFill>
                  <a:latin typeface="Consolas"/>
                  <a:ea typeface="Consolas"/>
                  <a:cs typeface="Consolas"/>
                  <a:sym typeface="Consolas"/>
                </a:rPr>
                <a:t>"stylesheet"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/>
            </a:p>
          </p:txBody>
        </p:sp>
        <p:sp>
          <p:nvSpPr>
            <p:cNvPr id="162" name="Google Shape;162;p40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163" name="Google Shape;163;p40"/>
          <p:cNvSpPr/>
          <p:nvPr/>
        </p:nvSpPr>
        <p:spPr>
          <a:xfrm rot="-5400000">
            <a:off x="6313925" y="2265950"/>
            <a:ext cx="150600" cy="1751700"/>
          </a:xfrm>
          <a:prstGeom prst="rightBrace">
            <a:avLst>
              <a:gd fmla="val 50000" name="adj1"/>
              <a:gd fmla="val 17529" name="adj2"/>
            </a:avLst>
          </a:prstGeom>
          <a:noFill/>
          <a:ln cap="flat" cmpd="sng" w="28575">
            <a:solidFill>
              <a:srgbClr val="FF57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5722"/>
              </a:solidFill>
            </a:endParaRPr>
          </a:p>
        </p:txBody>
      </p:sp>
      <p:sp>
        <p:nvSpPr>
          <p:cNvPr id="164" name="Google Shape;164;p40"/>
          <p:cNvSpPr txBox="1"/>
          <p:nvPr/>
        </p:nvSpPr>
        <p:spPr>
          <a:xfrm>
            <a:off x="3012725" y="3965950"/>
            <a:ext cx="3343200" cy="9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600">
                <a:solidFill>
                  <a:srgbClr val="4CAF50"/>
                </a:solidFill>
                <a:latin typeface="Open Sans"/>
                <a:ea typeface="Open Sans"/>
                <a:cs typeface="Open Sans"/>
                <a:sym typeface="Open Sans"/>
              </a:rPr>
              <a:t>Atributo + valor</a:t>
            </a:r>
            <a:endParaRPr b="1" sz="1600">
              <a:solidFill>
                <a:srgbClr val="4CAF5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Rota de onde está salvo meu arquivo de folha de estilo.</a:t>
            </a:r>
            <a:endParaRPr sz="1500">
              <a:solidFill>
                <a:srgbClr val="FF572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65" name="Google Shape;165;p40"/>
          <p:cNvSpPr/>
          <p:nvPr/>
        </p:nvSpPr>
        <p:spPr>
          <a:xfrm rot="5400000">
            <a:off x="4094525" y="2808275"/>
            <a:ext cx="150900" cy="2393700"/>
          </a:xfrm>
          <a:prstGeom prst="rightBrace">
            <a:avLst>
              <a:gd fmla="val 50000" name="adj1"/>
              <a:gd fmla="val 77503" name="adj2"/>
            </a:avLst>
          </a:prstGeom>
          <a:noFill/>
          <a:ln cap="flat" cmpd="sng" w="28575">
            <a:solidFill>
              <a:srgbClr val="4CAF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CAF50"/>
              </a:solidFill>
            </a:endParaRPr>
          </a:p>
        </p:txBody>
      </p:sp>
      <p:sp>
        <p:nvSpPr>
          <p:cNvPr id="166" name="Google Shape;166;p40"/>
          <p:cNvSpPr txBox="1"/>
          <p:nvPr/>
        </p:nvSpPr>
        <p:spPr>
          <a:xfrm>
            <a:off x="717750" y="5490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Vinculação externa</a:t>
            </a:r>
            <a:endParaRPr b="1" sz="3000">
              <a:solidFill>
                <a:srgbClr val="3F3F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67" name="Google Shape;167;p40"/>
          <p:cNvSpPr txBox="1"/>
          <p:nvPr/>
        </p:nvSpPr>
        <p:spPr>
          <a:xfrm>
            <a:off x="717750" y="1176675"/>
            <a:ext cx="77076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Essa é a mais utilizada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já que podemos escrever todos os nossos estilos em um arquivo CSS e vinculá-los ao </a:t>
            </a:r>
            <a:r>
              <a:rPr b="1"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HTML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usando a TAG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&lt;link&gt;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dentro do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&lt;head&gt;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do nosso documento.</a:t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8" name="Google Shape;168;p40"/>
          <p:cNvSpPr txBox="1"/>
          <p:nvPr/>
        </p:nvSpPr>
        <p:spPr>
          <a:xfrm>
            <a:off x="4777225" y="2073238"/>
            <a:ext cx="39012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26000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5722"/>
                </a:solidFill>
                <a:latin typeface="Open Sans"/>
                <a:ea typeface="Open Sans"/>
                <a:cs typeface="Open Sans"/>
                <a:sym typeface="Open Sans"/>
              </a:rPr>
              <a:t>Atributo + valor</a:t>
            </a:r>
            <a:endParaRPr b="1" sz="1600">
              <a:solidFill>
                <a:srgbClr val="FF57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Indica a relação entre os documentos a serem vinculados. O valor será sempre o mesmo.</a:t>
            </a:r>
            <a:endParaRPr sz="13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69" name="Google Shape;169;p40"/>
          <p:cNvSpPr/>
          <p:nvPr/>
        </p:nvSpPr>
        <p:spPr>
          <a:xfrm rot="364059">
            <a:off x="5749740" y="685593"/>
            <a:ext cx="2270520" cy="494165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CAF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4CAF5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RECOMENDADA!  🤓☝️</a:t>
            </a:r>
            <a:endParaRPr sz="1500">
              <a:solidFill>
                <a:srgbClr val="4CAF5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03"/>
          <p:cNvSpPr/>
          <p:nvPr/>
        </p:nvSpPr>
        <p:spPr>
          <a:xfrm>
            <a:off x="2945452" y="1275267"/>
            <a:ext cx="3318900" cy="25683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36000" lIns="72000" spcFirstLastPara="1" rIns="3600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elemento 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HTML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7" name="Google Shape;787;p103"/>
          <p:cNvSpPr/>
          <p:nvPr/>
        </p:nvSpPr>
        <p:spPr>
          <a:xfrm>
            <a:off x="2945452" y="633137"/>
            <a:ext cx="3318900" cy="6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72000" spcFirstLastPara="1" rIns="3600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top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8" name="Google Shape;788;p103"/>
          <p:cNvSpPr/>
          <p:nvPr/>
        </p:nvSpPr>
        <p:spPr>
          <a:xfrm>
            <a:off x="2902515" y="3867773"/>
            <a:ext cx="3318900" cy="6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72000" spcFirstLastPara="1" rIns="3600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bottom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9" name="Google Shape;789;p103"/>
          <p:cNvSpPr/>
          <p:nvPr/>
        </p:nvSpPr>
        <p:spPr>
          <a:xfrm rot="-5400000">
            <a:off x="1270750" y="2144891"/>
            <a:ext cx="2568300" cy="8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72000" spcFirstLastPara="1" rIns="3600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left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0" name="Google Shape;790;p103"/>
          <p:cNvSpPr/>
          <p:nvPr/>
        </p:nvSpPr>
        <p:spPr>
          <a:xfrm rot="-5400000">
            <a:off x="5417546" y="2144891"/>
            <a:ext cx="2568300" cy="8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72000" spcFirstLastPara="1" rIns="3600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right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04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Width e Height</a:t>
            </a:r>
            <a:endParaRPr b="1" sz="3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7" name="Google Shape;797;p104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98" name="Google Shape;798;p104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05"/>
          <p:cNvSpPr txBox="1"/>
          <p:nvPr/>
        </p:nvSpPr>
        <p:spPr>
          <a:xfrm>
            <a:off x="621575" y="1405275"/>
            <a:ext cx="78039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Se um elemento não tiver a propriedade width declarada no css, a largura será igual a 100% de seu container pai (elemento que ele está inserido), desde que seja um elemento de bloco. 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Para atribuir valor a esta propriedade, podemos fazer isso usando a medida de porcentagens (%) ou pixels (px) no css.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grpSp>
        <p:nvGrpSpPr>
          <p:cNvPr id="805" name="Google Shape;805;p105"/>
          <p:cNvGrpSpPr/>
          <p:nvPr/>
        </p:nvGrpSpPr>
        <p:grpSpPr>
          <a:xfrm>
            <a:off x="727231" y="3274168"/>
            <a:ext cx="7689521" cy="1444760"/>
            <a:chOff x="1188532" y="2552200"/>
            <a:chExt cx="6630612" cy="530713"/>
          </a:xfrm>
        </p:grpSpPr>
        <p:sp>
          <p:nvSpPr>
            <p:cNvPr id="806" name="Google Shape;806;p105"/>
            <p:cNvSpPr/>
            <p:nvPr/>
          </p:nvSpPr>
          <p:spPr>
            <a:xfrm>
              <a:off x="1773244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b="0" i="0" lang="es" sz="1600" u="none" cap="none" strike="noStrike">
                  <a:solidFill>
                    <a:schemeClr val="accent3"/>
                  </a:solidFill>
                  <a:latin typeface="Consolas"/>
                  <a:ea typeface="Consolas"/>
                  <a:cs typeface="Consolas"/>
                  <a:sym typeface="Consolas"/>
                </a:rPr>
                <a:t>width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120px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    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807" name="Google Shape;807;p105"/>
            <p:cNvSpPr/>
            <p:nvPr/>
          </p:nvSpPr>
          <p:spPr>
            <a:xfrm>
              <a:off x="1188532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808" name="Google Shape;808;p105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b="1" lang="es" sz="2400"/>
              <a:t>Width</a:t>
            </a:r>
            <a:endParaRPr b="1" sz="240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106"/>
          <p:cNvSpPr txBox="1"/>
          <p:nvPr/>
        </p:nvSpPr>
        <p:spPr>
          <a:xfrm>
            <a:off x="621575" y="1329075"/>
            <a:ext cx="78039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Se um elemento não tiver a propriedade height declarada no css, a altura será igual à altura do seu conteúdo interno. Seja um elemento de bloco ou de linha.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Para atribuir valor a esta propriedade, podemos fazer isso usando a medida de porcentagens (%) ou pixels (px).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Para a altura dos elementos, é recomendado utilizar porcentagem.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815" name="Google Shape;815;p106"/>
          <p:cNvGrpSpPr/>
          <p:nvPr/>
        </p:nvGrpSpPr>
        <p:grpSpPr>
          <a:xfrm>
            <a:off x="739518" y="3341143"/>
            <a:ext cx="7689521" cy="1444760"/>
            <a:chOff x="1122825" y="2552200"/>
            <a:chExt cx="6630612" cy="530713"/>
          </a:xfrm>
        </p:grpSpPr>
        <p:sp>
          <p:nvSpPr>
            <p:cNvPr id="816" name="Google Shape;816;p106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b="0" i="0" lang="es" sz="1600" u="none" cap="none" strike="noStrike">
                  <a:solidFill>
                    <a:schemeClr val="accent3"/>
                  </a:solidFill>
                  <a:latin typeface="Consolas"/>
                  <a:ea typeface="Consolas"/>
                  <a:cs typeface="Consolas"/>
                  <a:sym typeface="Consolas"/>
                </a:rPr>
                <a:t>height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130px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817" name="Google Shape;817;p106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818" name="Google Shape;818;p106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Height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07"/>
          <p:cNvSpPr/>
          <p:nvPr/>
        </p:nvSpPr>
        <p:spPr>
          <a:xfrm>
            <a:off x="1471800" y="1694450"/>
            <a:ext cx="2652000" cy="21750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25" name="Google Shape;825;p107"/>
          <p:cNvSpPr txBox="1"/>
          <p:nvPr/>
        </p:nvSpPr>
        <p:spPr>
          <a:xfrm>
            <a:off x="1471650" y="4128100"/>
            <a:ext cx="26520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E50A3B"/>
                </a:solidFill>
                <a:latin typeface="Open Sans"/>
                <a:ea typeface="Open Sans"/>
                <a:cs typeface="Open Sans"/>
                <a:sym typeface="Open Sans"/>
              </a:rPr>
              <a:t>width: 130px</a:t>
            </a:r>
            <a:endParaRPr b="1" i="0" sz="1800" u="none" cap="none" strike="noStrike">
              <a:solidFill>
                <a:srgbClr val="E50A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26" name="Google Shape;826;p107"/>
          <p:cNvSpPr txBox="1"/>
          <p:nvPr/>
        </p:nvSpPr>
        <p:spPr>
          <a:xfrm rot="-5400000">
            <a:off x="-167100" y="2626451"/>
            <a:ext cx="2138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E50A3B"/>
                </a:solidFill>
                <a:latin typeface="Open Sans"/>
                <a:ea typeface="Open Sans"/>
                <a:cs typeface="Open Sans"/>
                <a:sym typeface="Open Sans"/>
              </a:rPr>
              <a:t>height: 120px</a:t>
            </a:r>
            <a:endParaRPr b="1" i="0" sz="1800" u="none" cap="none" strike="noStrike">
              <a:solidFill>
                <a:srgbClr val="E50A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827" name="Google Shape;827;p107"/>
          <p:cNvCxnSpPr/>
          <p:nvPr/>
        </p:nvCxnSpPr>
        <p:spPr>
          <a:xfrm rot="10800000">
            <a:off x="1187642" y="3841774"/>
            <a:ext cx="138000" cy="0"/>
          </a:xfrm>
          <a:prstGeom prst="straightConnector1">
            <a:avLst/>
          </a:prstGeom>
          <a:noFill/>
          <a:ln cap="flat" cmpd="sng" w="28575">
            <a:solidFill>
              <a:srgbClr val="E50A3B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8" name="Google Shape;828;p107"/>
          <p:cNvCxnSpPr/>
          <p:nvPr/>
        </p:nvCxnSpPr>
        <p:spPr>
          <a:xfrm rot="10800000">
            <a:off x="1256650" y="1716978"/>
            <a:ext cx="0" cy="2118900"/>
          </a:xfrm>
          <a:prstGeom prst="straightConnector1">
            <a:avLst/>
          </a:prstGeom>
          <a:noFill/>
          <a:ln cap="flat" cmpd="sng" w="28575">
            <a:solidFill>
              <a:srgbClr val="E50A3B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9" name="Google Shape;829;p107"/>
          <p:cNvCxnSpPr/>
          <p:nvPr/>
        </p:nvCxnSpPr>
        <p:spPr>
          <a:xfrm rot="-5400000">
            <a:off x="1402794" y="4121698"/>
            <a:ext cx="138000" cy="0"/>
          </a:xfrm>
          <a:prstGeom prst="straightConnector1">
            <a:avLst/>
          </a:prstGeom>
          <a:noFill/>
          <a:ln cap="flat" cmpd="sng" w="28575">
            <a:solidFill>
              <a:srgbClr val="E50A3B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0" name="Google Shape;830;p107"/>
          <p:cNvCxnSpPr/>
          <p:nvPr/>
        </p:nvCxnSpPr>
        <p:spPr>
          <a:xfrm>
            <a:off x="1477690" y="4121706"/>
            <a:ext cx="2653200" cy="0"/>
          </a:xfrm>
          <a:prstGeom prst="straightConnector1">
            <a:avLst/>
          </a:prstGeom>
          <a:noFill/>
          <a:ln cap="flat" cmpd="sng" w="28575">
            <a:solidFill>
              <a:srgbClr val="E50A3B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1" name="Google Shape;831;p107"/>
          <p:cNvCxnSpPr/>
          <p:nvPr/>
        </p:nvCxnSpPr>
        <p:spPr>
          <a:xfrm rot="-5400000">
            <a:off x="4061894" y="4121698"/>
            <a:ext cx="138000" cy="0"/>
          </a:xfrm>
          <a:prstGeom prst="straightConnector1">
            <a:avLst/>
          </a:prstGeom>
          <a:noFill/>
          <a:ln cap="flat" cmpd="sng" w="28575">
            <a:solidFill>
              <a:srgbClr val="E50A3B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32" name="Google Shape;832;p107"/>
          <p:cNvGrpSpPr/>
          <p:nvPr/>
        </p:nvGrpSpPr>
        <p:grpSpPr>
          <a:xfrm>
            <a:off x="4555521" y="1872501"/>
            <a:ext cx="4094555" cy="1820544"/>
            <a:chOff x="1122825" y="2552204"/>
            <a:chExt cx="3530702" cy="530709"/>
          </a:xfrm>
        </p:grpSpPr>
        <p:sp>
          <p:nvSpPr>
            <p:cNvPr id="833" name="Google Shape;833;p107"/>
            <p:cNvSpPr/>
            <p:nvPr/>
          </p:nvSpPr>
          <p:spPr>
            <a:xfrm>
              <a:off x="1707527" y="2552204"/>
              <a:ext cx="29460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6371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background-color: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blue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width: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130px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b="0" i="0" sz="1600" u="none" cap="none" strike="noStrike">
                <a:solidFill>
                  <a:srgbClr val="D19A66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height: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120px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endParaRPr b="0" i="0" sz="1600" u="none" cap="none" strike="noStrike">
                <a:solidFill>
                  <a:srgbClr val="D19A66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834" name="Google Shape;834;p107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835" name="Google Shape;835;p107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b="1" lang="es" sz="1700"/>
              <a:t>Propriedades Height e Width no elemento:</a:t>
            </a:r>
            <a:endParaRPr b="1" sz="170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08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1" sz="3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2" name="Google Shape;842;p108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843" name="Google Shape;843;p108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09"/>
          <p:cNvSpPr txBox="1"/>
          <p:nvPr/>
        </p:nvSpPr>
        <p:spPr>
          <a:xfrm>
            <a:off x="621575" y="1329075"/>
            <a:ext cx="78039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É o espaço de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preenchimento 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que podemos agregar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entre 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o conteúdo do elemento e sua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borda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. Em outras palavras, é a margem interna do elemento.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0" name="Google Shape;850;p109"/>
          <p:cNvSpPr/>
          <p:nvPr/>
        </p:nvSpPr>
        <p:spPr>
          <a:xfrm>
            <a:off x="1428020" y="2188973"/>
            <a:ext cx="2599800" cy="2081100"/>
          </a:xfrm>
          <a:prstGeom prst="rect">
            <a:avLst/>
          </a:prstGeom>
          <a:solidFill>
            <a:srgbClr val="A3F0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09"/>
          <p:cNvSpPr/>
          <p:nvPr/>
        </p:nvSpPr>
        <p:spPr>
          <a:xfrm>
            <a:off x="1679922" y="2390617"/>
            <a:ext cx="2096100" cy="16776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09"/>
          <p:cNvSpPr txBox="1"/>
          <p:nvPr/>
        </p:nvSpPr>
        <p:spPr>
          <a:xfrm>
            <a:off x="2170737" y="2188925"/>
            <a:ext cx="1317300" cy="2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padding: 12px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3" name="Google Shape;853;p109"/>
          <p:cNvSpPr txBox="1"/>
          <p:nvPr/>
        </p:nvSpPr>
        <p:spPr>
          <a:xfrm>
            <a:off x="1907413" y="2390617"/>
            <a:ext cx="17904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Esse é um bloco.</a:t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4" name="Google Shape;854;p109"/>
          <p:cNvSpPr txBox="1"/>
          <p:nvPr/>
        </p:nvSpPr>
        <p:spPr>
          <a:xfrm>
            <a:off x="2318718" y="4517464"/>
            <a:ext cx="9678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F4CCCC"/>
                </a:solidFill>
                <a:latin typeface="Open Sans"/>
                <a:ea typeface="Open Sans"/>
                <a:cs typeface="Open Sans"/>
                <a:sym typeface="Open Sans"/>
              </a:rPr>
              <a:t>width</a:t>
            </a:r>
            <a:endParaRPr b="0" i="0" sz="1800" u="none" cap="none" strike="noStrike">
              <a:solidFill>
                <a:srgbClr val="F4CCC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5" name="Google Shape;855;p109"/>
          <p:cNvSpPr txBox="1"/>
          <p:nvPr/>
        </p:nvSpPr>
        <p:spPr>
          <a:xfrm rot="-5400000">
            <a:off x="397050" y="3051582"/>
            <a:ext cx="9447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F4CCCC"/>
                </a:solidFill>
                <a:latin typeface="Open Sans"/>
                <a:ea typeface="Open Sans"/>
                <a:cs typeface="Open Sans"/>
                <a:sym typeface="Open Sans"/>
              </a:rPr>
              <a:t>height</a:t>
            </a:r>
            <a:endParaRPr b="0" i="0" sz="1800" u="none" cap="none" strike="noStrike">
              <a:solidFill>
                <a:srgbClr val="F4CCC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856" name="Google Shape;856;p109"/>
          <p:cNvCxnSpPr/>
          <p:nvPr/>
        </p:nvCxnSpPr>
        <p:spPr>
          <a:xfrm rot="10800000">
            <a:off x="1149433" y="2189057"/>
            <a:ext cx="135300" cy="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7" name="Google Shape;857;p109"/>
          <p:cNvCxnSpPr/>
          <p:nvPr/>
        </p:nvCxnSpPr>
        <p:spPr>
          <a:xfrm rot="10800000">
            <a:off x="1149433" y="4222059"/>
            <a:ext cx="135300" cy="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8" name="Google Shape;858;p109"/>
          <p:cNvCxnSpPr/>
          <p:nvPr/>
        </p:nvCxnSpPr>
        <p:spPr>
          <a:xfrm rot="10800000">
            <a:off x="1217096" y="2189018"/>
            <a:ext cx="0" cy="202740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9" name="Google Shape;859;p109"/>
          <p:cNvCxnSpPr/>
          <p:nvPr/>
        </p:nvCxnSpPr>
        <p:spPr>
          <a:xfrm rot="-5400000">
            <a:off x="3961922" y="4511366"/>
            <a:ext cx="132000" cy="0"/>
          </a:xfrm>
          <a:prstGeom prst="straightConnector1">
            <a:avLst/>
          </a:prstGeom>
          <a:noFill/>
          <a:ln cap="flat" cmpd="sng" w="2857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0" name="Google Shape;860;p109"/>
          <p:cNvCxnSpPr/>
          <p:nvPr/>
        </p:nvCxnSpPr>
        <p:spPr>
          <a:xfrm rot="-5400000">
            <a:off x="1362014" y="4511366"/>
            <a:ext cx="132000" cy="0"/>
          </a:xfrm>
          <a:prstGeom prst="straightConnector1">
            <a:avLst/>
          </a:prstGeom>
          <a:noFill/>
          <a:ln cap="flat" cmpd="sng" w="2857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1" name="Google Shape;861;p109"/>
          <p:cNvCxnSpPr/>
          <p:nvPr/>
        </p:nvCxnSpPr>
        <p:spPr>
          <a:xfrm>
            <a:off x="1433794" y="4511355"/>
            <a:ext cx="2601000" cy="0"/>
          </a:xfrm>
          <a:prstGeom prst="straightConnector1">
            <a:avLst/>
          </a:prstGeom>
          <a:noFill/>
          <a:ln cap="flat" cmpd="sng" w="2857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2" name="Google Shape;862;p109"/>
          <p:cNvSpPr txBox="1"/>
          <p:nvPr/>
        </p:nvSpPr>
        <p:spPr>
          <a:xfrm rot="-5400000">
            <a:off x="947839" y="3103040"/>
            <a:ext cx="12288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padding: 12px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3" name="Google Shape;863;p109"/>
          <p:cNvSpPr txBox="1"/>
          <p:nvPr/>
        </p:nvSpPr>
        <p:spPr>
          <a:xfrm rot="5400000">
            <a:off x="3289521" y="3145454"/>
            <a:ext cx="12225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padding: 12px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4" name="Google Shape;864;p109"/>
          <p:cNvSpPr txBox="1"/>
          <p:nvPr/>
        </p:nvSpPr>
        <p:spPr>
          <a:xfrm>
            <a:off x="2170737" y="4068354"/>
            <a:ext cx="1239600" cy="2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padding: 12px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5" name="Google Shape;865;p109"/>
          <p:cNvSpPr/>
          <p:nvPr/>
        </p:nvSpPr>
        <p:spPr>
          <a:xfrm>
            <a:off x="5342405" y="2188973"/>
            <a:ext cx="2924700" cy="2081100"/>
          </a:xfrm>
          <a:prstGeom prst="rect">
            <a:avLst/>
          </a:prstGeom>
          <a:solidFill>
            <a:srgbClr val="A3F0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p109"/>
          <p:cNvSpPr/>
          <p:nvPr/>
        </p:nvSpPr>
        <p:spPr>
          <a:xfrm>
            <a:off x="5756653" y="2390617"/>
            <a:ext cx="2096100" cy="16776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109"/>
          <p:cNvSpPr txBox="1"/>
          <p:nvPr/>
        </p:nvSpPr>
        <p:spPr>
          <a:xfrm>
            <a:off x="6258816" y="2188925"/>
            <a:ext cx="1317300" cy="2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padding: 12px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8" name="Google Shape;868;p109"/>
          <p:cNvSpPr txBox="1"/>
          <p:nvPr/>
        </p:nvSpPr>
        <p:spPr>
          <a:xfrm>
            <a:off x="6557772" y="4517464"/>
            <a:ext cx="9678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F4CCCC"/>
                </a:solidFill>
                <a:latin typeface="Open Sans"/>
                <a:ea typeface="Open Sans"/>
                <a:cs typeface="Open Sans"/>
                <a:sym typeface="Open Sans"/>
              </a:rPr>
              <a:t>width</a:t>
            </a:r>
            <a:endParaRPr b="0" i="0" sz="1800" u="none" cap="none" strike="noStrike">
              <a:solidFill>
                <a:srgbClr val="F4CCC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9" name="Google Shape;869;p109"/>
          <p:cNvSpPr txBox="1"/>
          <p:nvPr/>
        </p:nvSpPr>
        <p:spPr>
          <a:xfrm rot="-5400000">
            <a:off x="4243300" y="3051582"/>
            <a:ext cx="9447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F4CCCC"/>
                </a:solidFill>
                <a:latin typeface="Open Sans"/>
                <a:ea typeface="Open Sans"/>
                <a:cs typeface="Open Sans"/>
                <a:sym typeface="Open Sans"/>
              </a:rPr>
              <a:t>height</a:t>
            </a:r>
            <a:endParaRPr b="0" i="0" sz="1800" u="none" cap="none" strike="noStrike">
              <a:solidFill>
                <a:srgbClr val="F4CCC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870" name="Google Shape;870;p109"/>
          <p:cNvCxnSpPr/>
          <p:nvPr/>
        </p:nvCxnSpPr>
        <p:spPr>
          <a:xfrm rot="10800000">
            <a:off x="4995683" y="2189057"/>
            <a:ext cx="135300" cy="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1" name="Google Shape;871;p109"/>
          <p:cNvCxnSpPr/>
          <p:nvPr/>
        </p:nvCxnSpPr>
        <p:spPr>
          <a:xfrm rot="10800000">
            <a:off x="4995683" y="4222059"/>
            <a:ext cx="135300" cy="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2" name="Google Shape;872;p109"/>
          <p:cNvCxnSpPr/>
          <p:nvPr/>
        </p:nvCxnSpPr>
        <p:spPr>
          <a:xfrm rot="10800000">
            <a:off x="5063347" y="2189018"/>
            <a:ext cx="0" cy="202740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3" name="Google Shape;873;p109"/>
          <p:cNvCxnSpPr/>
          <p:nvPr/>
        </p:nvCxnSpPr>
        <p:spPr>
          <a:xfrm rot="-5400000">
            <a:off x="5601068" y="4511366"/>
            <a:ext cx="132000" cy="0"/>
          </a:xfrm>
          <a:prstGeom prst="straightConnector1">
            <a:avLst/>
          </a:prstGeom>
          <a:noFill/>
          <a:ln cap="flat" cmpd="sng" w="2857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4" name="Google Shape;874;p109"/>
          <p:cNvCxnSpPr/>
          <p:nvPr/>
        </p:nvCxnSpPr>
        <p:spPr>
          <a:xfrm>
            <a:off x="5672848" y="4511355"/>
            <a:ext cx="2601000" cy="0"/>
          </a:xfrm>
          <a:prstGeom prst="straightConnector1">
            <a:avLst/>
          </a:prstGeom>
          <a:noFill/>
          <a:ln cap="flat" cmpd="sng" w="2857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5" name="Google Shape;875;p109"/>
          <p:cNvSpPr txBox="1"/>
          <p:nvPr/>
        </p:nvSpPr>
        <p:spPr>
          <a:xfrm rot="-5400000">
            <a:off x="4923276" y="3103095"/>
            <a:ext cx="12462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padding: 20px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6" name="Google Shape;876;p109"/>
          <p:cNvSpPr txBox="1"/>
          <p:nvPr/>
        </p:nvSpPr>
        <p:spPr>
          <a:xfrm>
            <a:off x="6220018" y="4068354"/>
            <a:ext cx="1239600" cy="2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padding: 12px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7" name="Google Shape;877;p109"/>
          <p:cNvSpPr txBox="1"/>
          <p:nvPr/>
        </p:nvSpPr>
        <p:spPr>
          <a:xfrm>
            <a:off x="5982895" y="2415936"/>
            <a:ext cx="17904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Esse é um bloco.</a:t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8" name="Google Shape;878;p109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Padding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10"/>
          <p:cNvSpPr txBox="1"/>
          <p:nvPr/>
        </p:nvSpPr>
        <p:spPr>
          <a:xfrm>
            <a:off x="621575" y="1405275"/>
            <a:ext cx="78039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Podemos atribuir valor a esta propriedade usando a medida em pixels (px), indicando 1 valor para os 4 lados da caixa.</a:t>
            </a:r>
            <a:endParaRPr b="0" i="0" sz="1600" u="none" cap="none" strike="noStrike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885" name="Google Shape;885;p110"/>
          <p:cNvGrpSpPr/>
          <p:nvPr/>
        </p:nvGrpSpPr>
        <p:grpSpPr>
          <a:xfrm>
            <a:off x="742315" y="2420643"/>
            <a:ext cx="7689521" cy="594558"/>
            <a:chOff x="1122825" y="2552200"/>
            <a:chExt cx="6630612" cy="530713"/>
          </a:xfrm>
        </p:grpSpPr>
        <p:sp>
          <p:nvSpPr>
            <p:cNvPr id="886" name="Google Shape;886;p110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padding: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12px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 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887" name="Google Shape;887;p110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888" name="Google Shape;888;p110"/>
          <p:cNvSpPr/>
          <p:nvPr/>
        </p:nvSpPr>
        <p:spPr>
          <a:xfrm rot="5400000">
            <a:off x="3518750" y="2971975"/>
            <a:ext cx="150600" cy="4638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FFAB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9" name="Google Shape;889;p110"/>
          <p:cNvSpPr txBox="1"/>
          <p:nvPr/>
        </p:nvSpPr>
        <p:spPr>
          <a:xfrm>
            <a:off x="2994425" y="3279175"/>
            <a:ext cx="4014900" cy="1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600" u="none" cap="none" strike="noStrike">
                <a:solidFill>
                  <a:srgbClr val="FFAB40"/>
                </a:solidFill>
                <a:latin typeface="Open Sans"/>
                <a:ea typeface="Open Sans"/>
                <a:cs typeface="Open Sans"/>
                <a:sym typeface="Open Sans"/>
              </a:rPr>
              <a:t>Único valor</a:t>
            </a:r>
            <a:endParaRPr b="1" i="0" sz="1600" u="none" cap="none" strike="noStrike">
              <a:solidFill>
                <a:srgbClr val="FFAB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3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Isso quer dizer que a margem interna de 12px </a:t>
            </a:r>
            <a:br>
              <a:rPr b="0" i="0" lang="es" sz="13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</a:br>
            <a:r>
              <a:rPr b="0" i="0" lang="es" sz="13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será aplicada em todos os lados.</a:t>
            </a:r>
            <a:endParaRPr b="0" i="0" sz="1500" u="none" cap="none" strike="noStrike">
              <a:solidFill>
                <a:srgbClr val="FF5722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890" name="Google Shape;890;p110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Padding</a:t>
            </a: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111"/>
          <p:cNvSpPr txBox="1"/>
          <p:nvPr/>
        </p:nvSpPr>
        <p:spPr>
          <a:xfrm>
            <a:off x="621575" y="1405275"/>
            <a:ext cx="78039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Também podemos fazer com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2 valores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. O primeiro valor indica o padding de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cima 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e de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baixo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, e o segundo indicará o padding da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esquerda 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e da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direita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. 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7" name="Google Shape;897;p111"/>
          <p:cNvSpPr txBox="1"/>
          <p:nvPr/>
        </p:nvSpPr>
        <p:spPr>
          <a:xfrm>
            <a:off x="3129250" y="3279175"/>
            <a:ext cx="3819900" cy="1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600" u="none" cap="none" strike="noStrike">
                <a:solidFill>
                  <a:srgbClr val="FFAB40"/>
                </a:solidFill>
                <a:latin typeface="Open Sans"/>
                <a:ea typeface="Open Sans"/>
                <a:cs typeface="Open Sans"/>
                <a:sym typeface="Open Sans"/>
              </a:rPr>
              <a:t>Dois valores</a:t>
            </a:r>
            <a:endParaRPr b="1" i="0" sz="1600" u="none" cap="none" strike="noStrike">
              <a:solidFill>
                <a:srgbClr val="FFAB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12px</a:t>
            </a: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de padding para cima e para baixo.</a:t>
            </a:r>
            <a:endParaRPr b="0" i="0" sz="13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20px</a:t>
            </a: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de padding para esquerda e para direita.</a:t>
            </a:r>
            <a:endParaRPr b="0" i="0" sz="15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898" name="Google Shape;898;p111"/>
          <p:cNvGrpSpPr/>
          <p:nvPr/>
        </p:nvGrpSpPr>
        <p:grpSpPr>
          <a:xfrm>
            <a:off x="742315" y="2420643"/>
            <a:ext cx="7689521" cy="594558"/>
            <a:chOff x="1122825" y="2552200"/>
            <a:chExt cx="6630612" cy="530713"/>
          </a:xfrm>
        </p:grpSpPr>
        <p:sp>
          <p:nvSpPr>
            <p:cNvPr id="899" name="Google Shape;899;p111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padding: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12px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20px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900" name="Google Shape;900;p111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901" name="Google Shape;901;p111"/>
          <p:cNvSpPr/>
          <p:nvPr/>
        </p:nvSpPr>
        <p:spPr>
          <a:xfrm rot="5400000">
            <a:off x="3765275" y="2717875"/>
            <a:ext cx="150600" cy="9720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FFAB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2" name="Google Shape;902;p111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Padding</a:t>
            </a: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112"/>
          <p:cNvSpPr txBox="1"/>
          <p:nvPr/>
        </p:nvSpPr>
        <p:spPr>
          <a:xfrm>
            <a:off x="621575" y="1405275"/>
            <a:ext cx="78039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Também podemos fazer com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3 valores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. O primeiro indica o padding de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cima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, o segundo da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esquerda 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e da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direita 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e o terceiro será o de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baixo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09" name="Google Shape;909;p112"/>
          <p:cNvGrpSpPr/>
          <p:nvPr/>
        </p:nvGrpSpPr>
        <p:grpSpPr>
          <a:xfrm>
            <a:off x="742315" y="2420643"/>
            <a:ext cx="7689521" cy="594558"/>
            <a:chOff x="1122825" y="2552200"/>
            <a:chExt cx="6630612" cy="530713"/>
          </a:xfrm>
        </p:grpSpPr>
        <p:sp>
          <p:nvSpPr>
            <p:cNvPr id="910" name="Google Shape;910;p112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padding: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12px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20px 18px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911" name="Google Shape;911;p112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912" name="Google Shape;912;p112"/>
          <p:cNvSpPr/>
          <p:nvPr/>
        </p:nvSpPr>
        <p:spPr>
          <a:xfrm rot="5400000">
            <a:off x="4057750" y="2425525"/>
            <a:ext cx="150600" cy="15567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FFAB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112"/>
          <p:cNvSpPr txBox="1"/>
          <p:nvPr/>
        </p:nvSpPr>
        <p:spPr>
          <a:xfrm>
            <a:off x="3310300" y="3279175"/>
            <a:ext cx="3819900" cy="1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600" u="none" cap="none" strike="noStrike">
                <a:solidFill>
                  <a:srgbClr val="FFAB40"/>
                </a:solidFill>
                <a:latin typeface="Open Sans"/>
                <a:ea typeface="Open Sans"/>
                <a:cs typeface="Open Sans"/>
                <a:sym typeface="Open Sans"/>
              </a:rPr>
              <a:t>Três valores</a:t>
            </a:r>
            <a:endParaRPr b="1" i="0" sz="1600" u="none" cap="none" strike="noStrike">
              <a:solidFill>
                <a:srgbClr val="FFAB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12px</a:t>
            </a: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de padding para cima.</a:t>
            </a:r>
            <a:endParaRPr b="0" i="0" sz="13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20px</a:t>
            </a: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de padding para esquerda e direita.</a:t>
            </a:r>
            <a:endParaRPr b="0" i="0" sz="13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18px</a:t>
            </a: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de padding para baixo.</a:t>
            </a:r>
            <a:endParaRPr b="0" i="0" sz="13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4" name="Google Shape;914;p112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Paddding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1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Vinculação interna</a:t>
            </a:r>
            <a:endParaRPr/>
          </a:p>
        </p:txBody>
      </p:sp>
      <p:sp>
        <p:nvSpPr>
          <p:cNvPr id="176" name="Google Shape;176;p41"/>
          <p:cNvSpPr txBox="1"/>
          <p:nvPr/>
        </p:nvSpPr>
        <p:spPr>
          <a:xfrm>
            <a:off x="717750" y="1176675"/>
            <a:ext cx="77076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Através da TAG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&lt;style&gt;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dentro do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&lt;head&gt;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solidFill>
                <a:srgbClr val="EC183F"/>
              </a:solidFill>
              <a:highlight>
                <a:srgbClr val="CCCC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77" name="Google Shape;177;p41"/>
          <p:cNvGrpSpPr/>
          <p:nvPr/>
        </p:nvGrpSpPr>
        <p:grpSpPr>
          <a:xfrm>
            <a:off x="733275" y="1990214"/>
            <a:ext cx="7689521" cy="2490899"/>
            <a:chOff x="1122825" y="2552200"/>
            <a:chExt cx="6630612" cy="530713"/>
          </a:xfrm>
        </p:grpSpPr>
        <p:sp>
          <p:nvSpPr>
            <p:cNvPr id="178" name="Google Shape;178;p41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head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meta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charset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" sz="1600">
                  <a:solidFill>
                    <a:srgbClr val="98C379"/>
                  </a:solidFill>
                  <a:latin typeface="Consolas"/>
                  <a:ea typeface="Consolas"/>
                  <a:cs typeface="Consolas"/>
                  <a:sym typeface="Consolas"/>
                </a:rPr>
                <a:t>"UTF-8"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style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    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body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{background: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blue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&lt;/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style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head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79" name="Google Shape;179;p41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180" name="Google Shape;180;p41"/>
          <p:cNvSpPr/>
          <p:nvPr/>
        </p:nvSpPr>
        <p:spPr>
          <a:xfrm rot="363919">
            <a:off x="5621748" y="679925"/>
            <a:ext cx="2189054" cy="49115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EC18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EC183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NÃO RECOMENDADA 😕👎</a:t>
            </a:r>
            <a:endParaRPr sz="1500">
              <a:solidFill>
                <a:srgbClr val="EC183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13"/>
          <p:cNvSpPr txBox="1"/>
          <p:nvPr/>
        </p:nvSpPr>
        <p:spPr>
          <a:xfrm>
            <a:off x="621575" y="1329075"/>
            <a:ext cx="78039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Por último, podemos utilizar 4 valores que representarão os quatro lados individualmente. Começaremos pelo valor de cima e seguiremos em sentido horário (direita, embaixo, esquerda).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21" name="Google Shape;921;p113"/>
          <p:cNvGrpSpPr/>
          <p:nvPr/>
        </p:nvGrpSpPr>
        <p:grpSpPr>
          <a:xfrm>
            <a:off x="742315" y="2420643"/>
            <a:ext cx="7689521" cy="594558"/>
            <a:chOff x="1122825" y="2552200"/>
            <a:chExt cx="6630612" cy="530713"/>
          </a:xfrm>
        </p:grpSpPr>
        <p:sp>
          <p:nvSpPr>
            <p:cNvPr id="922" name="Google Shape;922;p113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padding: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12px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15px 18px 21px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923" name="Google Shape;923;p113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924" name="Google Shape;924;p113"/>
          <p:cNvSpPr/>
          <p:nvPr/>
        </p:nvSpPr>
        <p:spPr>
          <a:xfrm rot="5400000">
            <a:off x="4338125" y="2145175"/>
            <a:ext cx="150600" cy="21174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FFAB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5" name="Google Shape;925;p113"/>
          <p:cNvSpPr txBox="1"/>
          <p:nvPr/>
        </p:nvSpPr>
        <p:spPr>
          <a:xfrm>
            <a:off x="2798900" y="3240650"/>
            <a:ext cx="3416100" cy="15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600" u="none" cap="none" strike="noStrike">
                <a:solidFill>
                  <a:srgbClr val="FFAB40"/>
                </a:solidFill>
                <a:latin typeface="Open Sans"/>
                <a:ea typeface="Open Sans"/>
                <a:cs typeface="Open Sans"/>
                <a:sym typeface="Open Sans"/>
              </a:rPr>
              <a:t>  Quatro valores</a:t>
            </a:r>
            <a:endParaRPr b="1" i="0" sz="1600" u="none" cap="none" strike="noStrike">
              <a:solidFill>
                <a:srgbClr val="FFAB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        12px</a:t>
            </a: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de padding para cima.</a:t>
            </a:r>
            <a:endParaRPr b="0" i="0" sz="13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           15px</a:t>
            </a: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de padding para direita. </a:t>
            </a:r>
            <a:endParaRPr b="0" i="0" sz="13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         18px</a:t>
            </a: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de padding para baixo.</a:t>
            </a:r>
            <a:endParaRPr b="0" i="0" sz="13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21px</a:t>
            </a: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de padding para esquerda. </a:t>
            </a:r>
            <a:endParaRPr b="0" i="0" sz="13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6" name="Google Shape;926;p113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Padding</a:t>
            </a:r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114"/>
          <p:cNvSpPr txBox="1"/>
          <p:nvPr/>
        </p:nvSpPr>
        <p:spPr>
          <a:xfrm>
            <a:off x="621575" y="1388575"/>
            <a:ext cx="7803900" cy="11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Em todas as propriedades de estilo, como margin e padding, podemos escrever 1, 2, 3 ou 4 valores.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933" name="Google Shape;933;p114"/>
          <p:cNvSpPr/>
          <p:nvPr/>
        </p:nvSpPr>
        <p:spPr>
          <a:xfrm>
            <a:off x="813898" y="3330515"/>
            <a:ext cx="812400" cy="7938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4" name="Google Shape;934;p114"/>
          <p:cNvSpPr/>
          <p:nvPr/>
        </p:nvSpPr>
        <p:spPr>
          <a:xfrm>
            <a:off x="813916" y="2923250"/>
            <a:ext cx="8124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TOP</a:t>
            </a:r>
            <a:endParaRPr b="1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5" name="Google Shape;935;p114"/>
          <p:cNvSpPr/>
          <p:nvPr/>
        </p:nvSpPr>
        <p:spPr>
          <a:xfrm rot="5401656">
            <a:off x="336713" y="3523880"/>
            <a:ext cx="6228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LEFT</a:t>
            </a:r>
            <a:endParaRPr b="1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6" name="Google Shape;936;p114"/>
          <p:cNvSpPr/>
          <p:nvPr/>
        </p:nvSpPr>
        <p:spPr>
          <a:xfrm>
            <a:off x="813992" y="4124450"/>
            <a:ext cx="8121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BOTTOM</a:t>
            </a:r>
            <a:endParaRPr b="1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7" name="Google Shape;937;p114"/>
          <p:cNvSpPr/>
          <p:nvPr/>
        </p:nvSpPr>
        <p:spPr>
          <a:xfrm rot="5400000">
            <a:off x="1473800" y="3523850"/>
            <a:ext cx="6228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RIGHT</a:t>
            </a:r>
            <a:endParaRPr b="1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8" name="Google Shape;938;p114"/>
          <p:cNvSpPr/>
          <p:nvPr/>
        </p:nvSpPr>
        <p:spPr>
          <a:xfrm>
            <a:off x="2518718" y="3358037"/>
            <a:ext cx="755400" cy="7383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padding: 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A;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9" name="Google Shape;939;p114"/>
          <p:cNvSpPr/>
          <p:nvPr/>
        </p:nvSpPr>
        <p:spPr>
          <a:xfrm>
            <a:off x="2710558" y="2979299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0" name="Google Shape;940;p114"/>
          <p:cNvSpPr/>
          <p:nvPr/>
        </p:nvSpPr>
        <p:spPr>
          <a:xfrm>
            <a:off x="2139050" y="3537824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1" name="Google Shape;941;p114"/>
          <p:cNvSpPr/>
          <p:nvPr/>
        </p:nvSpPr>
        <p:spPr>
          <a:xfrm>
            <a:off x="2710558" y="4096348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2" name="Google Shape;942;p114"/>
          <p:cNvSpPr/>
          <p:nvPr/>
        </p:nvSpPr>
        <p:spPr>
          <a:xfrm>
            <a:off x="3275681" y="3537824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3" name="Google Shape;943;p114"/>
          <p:cNvSpPr/>
          <p:nvPr/>
        </p:nvSpPr>
        <p:spPr>
          <a:xfrm>
            <a:off x="4201969" y="3358200"/>
            <a:ext cx="755400" cy="7383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padding: 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 B;</a:t>
            </a:r>
            <a:endParaRPr b="1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4" name="Google Shape;944;p114"/>
          <p:cNvSpPr/>
          <p:nvPr/>
        </p:nvSpPr>
        <p:spPr>
          <a:xfrm>
            <a:off x="4392247" y="2979462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5" name="Google Shape;945;p114"/>
          <p:cNvSpPr/>
          <p:nvPr/>
        </p:nvSpPr>
        <p:spPr>
          <a:xfrm>
            <a:off x="3820739" y="3537986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6" name="Google Shape;946;p114"/>
          <p:cNvSpPr/>
          <p:nvPr/>
        </p:nvSpPr>
        <p:spPr>
          <a:xfrm>
            <a:off x="4392247" y="4096511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7" name="Google Shape;947;p114"/>
          <p:cNvSpPr/>
          <p:nvPr/>
        </p:nvSpPr>
        <p:spPr>
          <a:xfrm>
            <a:off x="4959007" y="3537986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8" name="Google Shape;948;p114"/>
          <p:cNvSpPr/>
          <p:nvPr/>
        </p:nvSpPr>
        <p:spPr>
          <a:xfrm>
            <a:off x="5877780" y="3358125"/>
            <a:ext cx="755400" cy="7383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padding: 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 B C;</a:t>
            </a:r>
            <a:endParaRPr b="1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9" name="Google Shape;949;p114"/>
          <p:cNvSpPr/>
          <p:nvPr/>
        </p:nvSpPr>
        <p:spPr>
          <a:xfrm>
            <a:off x="6069696" y="2979387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0" name="Google Shape;950;p114"/>
          <p:cNvSpPr/>
          <p:nvPr/>
        </p:nvSpPr>
        <p:spPr>
          <a:xfrm>
            <a:off x="5498188" y="3537911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1" name="Google Shape;951;p114"/>
          <p:cNvSpPr/>
          <p:nvPr/>
        </p:nvSpPr>
        <p:spPr>
          <a:xfrm>
            <a:off x="6069696" y="4096436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2" name="Google Shape;952;p114"/>
          <p:cNvSpPr/>
          <p:nvPr/>
        </p:nvSpPr>
        <p:spPr>
          <a:xfrm>
            <a:off x="6634819" y="3537911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3" name="Google Shape;953;p114"/>
          <p:cNvSpPr/>
          <p:nvPr/>
        </p:nvSpPr>
        <p:spPr>
          <a:xfrm>
            <a:off x="7550869" y="3357950"/>
            <a:ext cx="755400" cy="7383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padding: </a:t>
            </a:r>
            <a:endParaRPr b="0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 B C D;</a:t>
            </a:r>
            <a:endParaRPr b="1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4" name="Google Shape;954;p114"/>
          <p:cNvSpPr/>
          <p:nvPr/>
        </p:nvSpPr>
        <p:spPr>
          <a:xfrm>
            <a:off x="7742784" y="2979212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5" name="Google Shape;955;p114"/>
          <p:cNvSpPr/>
          <p:nvPr/>
        </p:nvSpPr>
        <p:spPr>
          <a:xfrm>
            <a:off x="7171276" y="3537736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6" name="Google Shape;956;p114"/>
          <p:cNvSpPr/>
          <p:nvPr/>
        </p:nvSpPr>
        <p:spPr>
          <a:xfrm>
            <a:off x="7742784" y="4096261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7" name="Google Shape;957;p114"/>
          <p:cNvSpPr/>
          <p:nvPr/>
        </p:nvSpPr>
        <p:spPr>
          <a:xfrm>
            <a:off x="8307907" y="3537736"/>
            <a:ext cx="375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</a:t>
            </a:r>
            <a:endParaRPr b="1" i="0" sz="12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58" name="Google Shape;958;p114"/>
          <p:cNvCxnSpPr/>
          <p:nvPr/>
        </p:nvCxnSpPr>
        <p:spPr>
          <a:xfrm>
            <a:off x="2063375" y="2857275"/>
            <a:ext cx="0" cy="16521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59" name="Google Shape;959;p114"/>
          <p:cNvCxnSpPr/>
          <p:nvPr/>
        </p:nvCxnSpPr>
        <p:spPr>
          <a:xfrm>
            <a:off x="3748375" y="2857275"/>
            <a:ext cx="0" cy="16521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60" name="Google Shape;960;p114"/>
          <p:cNvCxnSpPr/>
          <p:nvPr/>
        </p:nvCxnSpPr>
        <p:spPr>
          <a:xfrm>
            <a:off x="5418400" y="2857275"/>
            <a:ext cx="0" cy="16521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61" name="Google Shape;961;p114"/>
          <p:cNvCxnSpPr/>
          <p:nvPr/>
        </p:nvCxnSpPr>
        <p:spPr>
          <a:xfrm>
            <a:off x="7118321" y="2857275"/>
            <a:ext cx="0" cy="16521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962" name="Google Shape;962;p114"/>
          <p:cNvSpPr/>
          <p:nvPr/>
        </p:nvSpPr>
        <p:spPr>
          <a:xfrm>
            <a:off x="2518717" y="2470913"/>
            <a:ext cx="8121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1 valor</a:t>
            </a:r>
            <a:endParaRPr b="1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63" name="Google Shape;963;p114"/>
          <p:cNvSpPr/>
          <p:nvPr/>
        </p:nvSpPr>
        <p:spPr>
          <a:xfrm>
            <a:off x="4165492" y="2444238"/>
            <a:ext cx="8121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2 valores</a:t>
            </a:r>
            <a:endParaRPr b="1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64" name="Google Shape;964;p114"/>
          <p:cNvSpPr/>
          <p:nvPr/>
        </p:nvSpPr>
        <p:spPr>
          <a:xfrm>
            <a:off x="5851142" y="2444238"/>
            <a:ext cx="8121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3 valores</a:t>
            </a:r>
            <a:endParaRPr b="1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65" name="Google Shape;965;p114"/>
          <p:cNvSpPr/>
          <p:nvPr/>
        </p:nvSpPr>
        <p:spPr>
          <a:xfrm>
            <a:off x="7522517" y="2444238"/>
            <a:ext cx="8121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4 valores</a:t>
            </a:r>
            <a:endParaRPr b="1" i="0" sz="10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66" name="Google Shape;966;p114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Valores para Propriedades de Estilo</a:t>
            </a:r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15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Border</a:t>
            </a:r>
            <a:endParaRPr b="1" sz="3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73" name="Google Shape;973;p115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4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74" name="Google Shape;974;p115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16"/>
          <p:cNvSpPr txBox="1"/>
          <p:nvPr/>
        </p:nvSpPr>
        <p:spPr>
          <a:xfrm>
            <a:off x="621575" y="1330350"/>
            <a:ext cx="78039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3F3F3F"/>
                </a:solidFill>
                <a:latin typeface="Rubik Light"/>
                <a:ea typeface="Rubik Light"/>
                <a:cs typeface="Rubik Light"/>
                <a:sym typeface="Rubik Light"/>
              </a:rPr>
              <a:t>Refere-se à borda do elemento. Fica entre o conteúdo e a margem.</a:t>
            </a:r>
            <a:endParaRPr b="0" i="0" sz="1600" u="none" cap="none" strike="noStrike">
              <a:solidFill>
                <a:srgbClr val="3F3F3F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1" name="Google Shape;981;p116"/>
          <p:cNvSpPr/>
          <p:nvPr/>
        </p:nvSpPr>
        <p:spPr>
          <a:xfrm>
            <a:off x="3265536" y="2276417"/>
            <a:ext cx="2612700" cy="21510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Google Shape;982;p116"/>
          <p:cNvSpPr/>
          <p:nvPr/>
        </p:nvSpPr>
        <p:spPr>
          <a:xfrm>
            <a:off x="3336266" y="2343336"/>
            <a:ext cx="2471400" cy="2017200"/>
          </a:xfrm>
          <a:prstGeom prst="rect">
            <a:avLst/>
          </a:prstGeom>
          <a:solidFill>
            <a:srgbClr val="A3F0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3" name="Google Shape;983;p116"/>
          <p:cNvSpPr/>
          <p:nvPr/>
        </p:nvSpPr>
        <p:spPr>
          <a:xfrm>
            <a:off x="3575717" y="2538804"/>
            <a:ext cx="1992600" cy="16263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4" name="Google Shape;984;p116"/>
          <p:cNvSpPr txBox="1"/>
          <p:nvPr/>
        </p:nvSpPr>
        <p:spPr>
          <a:xfrm>
            <a:off x="4042294" y="2343243"/>
            <a:ext cx="1111500" cy="1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5" name="Google Shape;985;p116"/>
          <p:cNvSpPr txBox="1"/>
          <p:nvPr/>
        </p:nvSpPr>
        <p:spPr>
          <a:xfrm>
            <a:off x="3747100" y="2538750"/>
            <a:ext cx="17019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Esse é um bloco.</a:t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6" name="Google Shape;986;p116"/>
          <p:cNvSpPr txBox="1"/>
          <p:nvPr/>
        </p:nvSpPr>
        <p:spPr>
          <a:xfrm rot="-5400000">
            <a:off x="2902494" y="3231736"/>
            <a:ext cx="11064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7" name="Google Shape;987;p116"/>
          <p:cNvSpPr txBox="1"/>
          <p:nvPr/>
        </p:nvSpPr>
        <p:spPr>
          <a:xfrm rot="-5400000">
            <a:off x="5133527" y="3233386"/>
            <a:ext cx="11064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8" name="Google Shape;988;p116"/>
          <p:cNvSpPr txBox="1"/>
          <p:nvPr/>
        </p:nvSpPr>
        <p:spPr>
          <a:xfrm>
            <a:off x="4042294" y="4165107"/>
            <a:ext cx="1111500" cy="1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9" name="Google Shape;989;p116"/>
          <p:cNvSpPr txBox="1"/>
          <p:nvPr/>
        </p:nvSpPr>
        <p:spPr>
          <a:xfrm>
            <a:off x="3720000" y="1936725"/>
            <a:ext cx="18459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F1C232"/>
                </a:solidFill>
                <a:latin typeface="Open Sans"/>
                <a:ea typeface="Open Sans"/>
                <a:cs typeface="Open Sans"/>
                <a:sym typeface="Open Sans"/>
              </a:rPr>
              <a:t>border: 3px</a:t>
            </a:r>
            <a:endParaRPr b="0" i="0" sz="1500" u="none" cap="none" strike="noStrike">
              <a:solidFill>
                <a:srgbClr val="F1C23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0" name="Google Shape;990;p116"/>
          <p:cNvSpPr txBox="1"/>
          <p:nvPr/>
        </p:nvSpPr>
        <p:spPr>
          <a:xfrm>
            <a:off x="3648967" y="4539603"/>
            <a:ext cx="18459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F1C232"/>
                </a:solidFill>
                <a:latin typeface="Open Sans"/>
                <a:ea typeface="Open Sans"/>
                <a:cs typeface="Open Sans"/>
                <a:sym typeface="Open Sans"/>
              </a:rPr>
              <a:t>border: 3px</a:t>
            </a:r>
            <a:endParaRPr b="0" i="0" sz="1500" u="none" cap="none" strike="noStrike">
              <a:solidFill>
                <a:srgbClr val="F1C23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1" name="Google Shape;991;p116"/>
          <p:cNvSpPr txBox="1"/>
          <p:nvPr/>
        </p:nvSpPr>
        <p:spPr>
          <a:xfrm rot="-5400000">
            <a:off x="2018850" y="3207858"/>
            <a:ext cx="18372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F1C232"/>
                </a:solidFill>
                <a:latin typeface="Open Sans"/>
                <a:ea typeface="Open Sans"/>
                <a:cs typeface="Open Sans"/>
                <a:sym typeface="Open Sans"/>
              </a:rPr>
              <a:t>border: 3px</a:t>
            </a:r>
            <a:endParaRPr b="0" i="0" sz="1500" u="none" cap="none" strike="noStrike">
              <a:solidFill>
                <a:srgbClr val="F1C23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2" name="Google Shape;992;p116"/>
          <p:cNvSpPr txBox="1"/>
          <p:nvPr/>
        </p:nvSpPr>
        <p:spPr>
          <a:xfrm rot="-5400000">
            <a:off x="5287940" y="3207858"/>
            <a:ext cx="18372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F1C232"/>
                </a:solidFill>
                <a:latin typeface="Open Sans"/>
                <a:ea typeface="Open Sans"/>
                <a:cs typeface="Open Sans"/>
                <a:sym typeface="Open Sans"/>
              </a:rPr>
              <a:t>border: 3px</a:t>
            </a:r>
            <a:endParaRPr b="0" i="0" sz="1500" u="none" cap="none" strike="noStrike">
              <a:solidFill>
                <a:srgbClr val="F1C23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3" name="Google Shape;993;p116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Border</a:t>
            </a:r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117"/>
          <p:cNvSpPr txBox="1"/>
          <p:nvPr/>
        </p:nvSpPr>
        <p:spPr>
          <a:xfrm>
            <a:off x="621575" y="1338075"/>
            <a:ext cx="7803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Para atribuir valor a essa propriedade, fazemos isso definindo o estilo da linha, seu tamanho e sua cor.</a:t>
            </a:r>
            <a:endParaRPr b="0" i="0" sz="1600" u="none" cap="none" strike="noStrike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O estilo da linha pode ser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rgbClr val="CCCCCC"/>
                </a:highlight>
                <a:latin typeface="Rubik Light"/>
                <a:ea typeface="Rubik Light"/>
                <a:cs typeface="Rubik Light"/>
                <a:sym typeface="Rubik Light"/>
              </a:rPr>
              <a:t>solid</a:t>
            </a:r>
            <a:r>
              <a:rPr b="0" i="0" lang="es" sz="1600" u="none" cap="none" strike="noStrik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,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rgbClr val="CCCCCC"/>
                </a:highlight>
                <a:latin typeface="Rubik Light"/>
                <a:ea typeface="Rubik Light"/>
                <a:cs typeface="Rubik Light"/>
                <a:sym typeface="Rubik Light"/>
              </a:rPr>
              <a:t>dotted</a:t>
            </a:r>
            <a:r>
              <a:rPr b="0" i="0" lang="es" sz="1600" u="none" cap="none" strike="noStrik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,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rgbClr val="CCCCCC"/>
                </a:highlight>
                <a:latin typeface="Rubik Light"/>
                <a:ea typeface="Rubik Light"/>
                <a:cs typeface="Rubik Light"/>
                <a:sym typeface="Rubik Light"/>
              </a:rPr>
              <a:t>dashed</a:t>
            </a:r>
            <a:r>
              <a:rPr b="0" i="0" lang="es" sz="1600" u="none" cap="none" strike="noStrik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 ou </a:t>
            </a:r>
            <a:r>
              <a:rPr b="0" i="0" lang="es" sz="1600" u="none" cap="none" strike="noStrike">
                <a:solidFill>
                  <a:schemeClr val="dk1"/>
                </a:solidFill>
                <a:highlight>
                  <a:srgbClr val="CCCCCC"/>
                </a:highlight>
                <a:latin typeface="Rubik Light"/>
                <a:ea typeface="Rubik Light"/>
                <a:cs typeface="Rubik Light"/>
                <a:sym typeface="Rubik Light"/>
              </a:rPr>
              <a:t>double</a:t>
            </a:r>
            <a:r>
              <a:rPr b="0" i="0" lang="es" sz="1600" u="none" cap="none" strike="noStrik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.</a:t>
            </a:r>
            <a:endParaRPr b="0" i="0" sz="1600" u="none" cap="none" strike="noStrike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A espessura da linha pode ser qualquer unidade de medida de CSS. </a:t>
            </a:r>
            <a:endParaRPr b="0" i="0" sz="1600" u="none" cap="none" strike="noStrike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A cor pode ser qualquer cor válida de CSS.</a:t>
            </a:r>
            <a:endParaRPr b="0" i="0" sz="1600" u="none" cap="none" strike="noStrike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00" name="Google Shape;1000;p117"/>
          <p:cNvGrpSpPr/>
          <p:nvPr/>
        </p:nvGrpSpPr>
        <p:grpSpPr>
          <a:xfrm>
            <a:off x="742315" y="3668593"/>
            <a:ext cx="7689521" cy="594558"/>
            <a:chOff x="1122825" y="2552200"/>
            <a:chExt cx="6630612" cy="530713"/>
          </a:xfrm>
        </p:grpSpPr>
        <p:sp>
          <p:nvSpPr>
            <p:cNvPr id="1001" name="Google Shape;1001;p117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           </a:t>
              </a: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border: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solid 3px yellow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02" name="Google Shape;1002;p117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1003" name="Google Shape;1003;p117"/>
          <p:cNvSpPr/>
          <p:nvPr/>
        </p:nvSpPr>
        <p:spPr>
          <a:xfrm rot="5400000">
            <a:off x="5872425" y="4074850"/>
            <a:ext cx="150600" cy="6792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FFAB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4" name="Google Shape;1004;p117"/>
          <p:cNvSpPr txBox="1"/>
          <p:nvPr/>
        </p:nvSpPr>
        <p:spPr>
          <a:xfrm>
            <a:off x="5549194" y="4489750"/>
            <a:ext cx="7968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300" u="none" cap="none" strike="noStrike">
                <a:solidFill>
                  <a:srgbClr val="FFAB40"/>
                </a:solidFill>
                <a:latin typeface="Open Sans"/>
                <a:ea typeface="Open Sans"/>
                <a:cs typeface="Open Sans"/>
                <a:sym typeface="Open Sans"/>
              </a:rPr>
              <a:t>Cor</a:t>
            </a:r>
            <a:endParaRPr b="0" i="0" sz="1300" u="none" cap="none" strike="noStrike">
              <a:solidFill>
                <a:srgbClr val="FF57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5" name="Google Shape;1005;p117"/>
          <p:cNvSpPr/>
          <p:nvPr/>
        </p:nvSpPr>
        <p:spPr>
          <a:xfrm rot="5400000">
            <a:off x="4691075" y="4182550"/>
            <a:ext cx="150600" cy="4638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FFAB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6" name="Google Shape;1006;p117"/>
          <p:cNvSpPr txBox="1"/>
          <p:nvPr/>
        </p:nvSpPr>
        <p:spPr>
          <a:xfrm>
            <a:off x="4014625" y="4489750"/>
            <a:ext cx="15033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300" u="none" cap="none" strike="noStrike">
                <a:solidFill>
                  <a:srgbClr val="FFAB40"/>
                </a:solidFill>
                <a:latin typeface="Open Sans"/>
                <a:ea typeface="Open Sans"/>
                <a:cs typeface="Open Sans"/>
                <a:sym typeface="Open Sans"/>
              </a:rPr>
              <a:t>Estilo de linha</a:t>
            </a:r>
            <a:endParaRPr b="0" i="0" sz="1300" u="none" cap="none" strike="noStrike">
              <a:solidFill>
                <a:srgbClr val="FF57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7" name="Google Shape;1007;p117"/>
          <p:cNvSpPr/>
          <p:nvPr/>
        </p:nvSpPr>
        <p:spPr>
          <a:xfrm rot="-5400000">
            <a:off x="5242200" y="3297975"/>
            <a:ext cx="150600" cy="414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FFAB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117"/>
          <p:cNvSpPr txBox="1"/>
          <p:nvPr/>
        </p:nvSpPr>
        <p:spPr>
          <a:xfrm>
            <a:off x="4743900" y="3062175"/>
            <a:ext cx="11472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300" u="none" cap="none" strike="noStrike">
                <a:solidFill>
                  <a:srgbClr val="FFAB40"/>
                </a:solidFill>
                <a:latin typeface="Open Sans"/>
                <a:ea typeface="Open Sans"/>
                <a:cs typeface="Open Sans"/>
                <a:sym typeface="Open Sans"/>
              </a:rPr>
              <a:t>Espessura</a:t>
            </a:r>
            <a:endParaRPr b="0" i="0" sz="1300" u="none" cap="none" strike="noStrike">
              <a:solidFill>
                <a:srgbClr val="FF57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9" name="Google Shape;1009;p117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Border</a:t>
            </a:r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18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1" sz="3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6" name="Google Shape;1016;p118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5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17" name="Google Shape;1017;p118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119"/>
          <p:cNvSpPr txBox="1"/>
          <p:nvPr/>
        </p:nvSpPr>
        <p:spPr>
          <a:xfrm>
            <a:off x="621575" y="1338075"/>
            <a:ext cx="7803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Refere-se à </a:t>
            </a:r>
            <a:r>
              <a:rPr b="1" i="0" lang="es" sz="1600" u="none" cap="none" strike="noStrike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margem exterior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 do elemento. Serve para separar uma caixa da outra. 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4" name="Google Shape;1024;p119"/>
          <p:cNvSpPr/>
          <p:nvPr/>
        </p:nvSpPr>
        <p:spPr>
          <a:xfrm>
            <a:off x="1001775" y="2068826"/>
            <a:ext cx="3082200" cy="26178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5" name="Google Shape;1025;p119"/>
          <p:cNvSpPr/>
          <p:nvPr/>
        </p:nvSpPr>
        <p:spPr>
          <a:xfrm>
            <a:off x="1195458" y="2286838"/>
            <a:ext cx="2694900" cy="2181900"/>
          </a:xfrm>
          <a:prstGeom prst="rect">
            <a:avLst/>
          </a:prstGeom>
          <a:solidFill>
            <a:srgbClr val="FDF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6" name="Google Shape;1026;p119"/>
          <p:cNvSpPr/>
          <p:nvPr/>
        </p:nvSpPr>
        <p:spPr>
          <a:xfrm>
            <a:off x="1268438" y="2354663"/>
            <a:ext cx="2549100" cy="2046000"/>
          </a:xfrm>
          <a:prstGeom prst="rect">
            <a:avLst/>
          </a:prstGeom>
          <a:solidFill>
            <a:srgbClr val="A3F0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7" name="Google Shape;1027;p119"/>
          <p:cNvSpPr/>
          <p:nvPr/>
        </p:nvSpPr>
        <p:spPr>
          <a:xfrm>
            <a:off x="1515420" y="2552920"/>
            <a:ext cx="2055300" cy="1649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" name="Google Shape;1028;p119"/>
          <p:cNvSpPr txBox="1"/>
          <p:nvPr/>
        </p:nvSpPr>
        <p:spPr>
          <a:xfrm>
            <a:off x="1996648" y="2354616"/>
            <a:ext cx="11466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9" name="Google Shape;1029;p119"/>
          <p:cNvSpPr txBox="1"/>
          <p:nvPr/>
        </p:nvSpPr>
        <p:spPr>
          <a:xfrm>
            <a:off x="1692145" y="2554945"/>
            <a:ext cx="17556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Esse é um bloco.</a:t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0" name="Google Shape;1030;p119"/>
          <p:cNvSpPr txBox="1"/>
          <p:nvPr/>
        </p:nvSpPr>
        <p:spPr>
          <a:xfrm rot="-5400000">
            <a:off x="830718" y="3253687"/>
            <a:ext cx="11220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1" name="Google Shape;1031;p119"/>
          <p:cNvSpPr txBox="1"/>
          <p:nvPr/>
        </p:nvSpPr>
        <p:spPr>
          <a:xfrm rot="5400000">
            <a:off x="3131858" y="3255400"/>
            <a:ext cx="11220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2" name="Google Shape;1032;p119"/>
          <p:cNvSpPr txBox="1"/>
          <p:nvPr/>
        </p:nvSpPr>
        <p:spPr>
          <a:xfrm>
            <a:off x="1996648" y="4202467"/>
            <a:ext cx="11466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3" name="Google Shape;1033;p119"/>
          <p:cNvSpPr txBox="1"/>
          <p:nvPr/>
        </p:nvSpPr>
        <p:spPr>
          <a:xfrm>
            <a:off x="1996648" y="2068826"/>
            <a:ext cx="11466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margin: 15px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4" name="Google Shape;1034;p119"/>
          <p:cNvSpPr txBox="1"/>
          <p:nvPr/>
        </p:nvSpPr>
        <p:spPr>
          <a:xfrm>
            <a:off x="1996648" y="4468643"/>
            <a:ext cx="11466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margin: 15px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5" name="Google Shape;1035;p119"/>
          <p:cNvSpPr txBox="1"/>
          <p:nvPr/>
        </p:nvSpPr>
        <p:spPr>
          <a:xfrm rot="-5400000">
            <a:off x="492975" y="3276424"/>
            <a:ext cx="12204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margin: 15px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6" name="Google Shape;1036;p119"/>
          <p:cNvSpPr txBox="1"/>
          <p:nvPr/>
        </p:nvSpPr>
        <p:spPr>
          <a:xfrm rot="5400000">
            <a:off x="3321175" y="3276426"/>
            <a:ext cx="13233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margin: 15px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7" name="Google Shape;1037;p119"/>
          <p:cNvSpPr/>
          <p:nvPr/>
        </p:nvSpPr>
        <p:spPr>
          <a:xfrm>
            <a:off x="4956829" y="1963325"/>
            <a:ext cx="3082200" cy="28290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8" name="Google Shape;1038;p119"/>
          <p:cNvSpPr/>
          <p:nvPr/>
        </p:nvSpPr>
        <p:spPr>
          <a:xfrm>
            <a:off x="5150512" y="2286791"/>
            <a:ext cx="2694900" cy="2181900"/>
          </a:xfrm>
          <a:prstGeom prst="rect">
            <a:avLst/>
          </a:prstGeom>
          <a:solidFill>
            <a:srgbClr val="FDF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9" name="Google Shape;1039;p119"/>
          <p:cNvSpPr/>
          <p:nvPr/>
        </p:nvSpPr>
        <p:spPr>
          <a:xfrm>
            <a:off x="5223492" y="2354616"/>
            <a:ext cx="2549100" cy="2046000"/>
          </a:xfrm>
          <a:prstGeom prst="rect">
            <a:avLst/>
          </a:prstGeom>
          <a:solidFill>
            <a:srgbClr val="A3F0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0" name="Google Shape;1040;p119"/>
          <p:cNvSpPr/>
          <p:nvPr/>
        </p:nvSpPr>
        <p:spPr>
          <a:xfrm>
            <a:off x="5470474" y="2552873"/>
            <a:ext cx="2055300" cy="1649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1" name="Google Shape;1041;p119"/>
          <p:cNvSpPr txBox="1"/>
          <p:nvPr/>
        </p:nvSpPr>
        <p:spPr>
          <a:xfrm>
            <a:off x="5951702" y="2354569"/>
            <a:ext cx="11466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2" name="Google Shape;1042;p119"/>
          <p:cNvSpPr txBox="1"/>
          <p:nvPr/>
        </p:nvSpPr>
        <p:spPr>
          <a:xfrm>
            <a:off x="5620436" y="2591060"/>
            <a:ext cx="17556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400" u="none" cap="none" strike="noStrike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Esse é um bloco.</a:t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3" name="Google Shape;1043;p119"/>
          <p:cNvSpPr txBox="1"/>
          <p:nvPr/>
        </p:nvSpPr>
        <p:spPr>
          <a:xfrm rot="-5400000">
            <a:off x="4785772" y="3253640"/>
            <a:ext cx="11220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4" name="Google Shape;1044;p119"/>
          <p:cNvSpPr txBox="1"/>
          <p:nvPr/>
        </p:nvSpPr>
        <p:spPr>
          <a:xfrm rot="5400000">
            <a:off x="7086911" y="3255353"/>
            <a:ext cx="11220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5" name="Google Shape;1045;p119"/>
          <p:cNvSpPr txBox="1"/>
          <p:nvPr/>
        </p:nvSpPr>
        <p:spPr>
          <a:xfrm>
            <a:off x="5951702" y="4202420"/>
            <a:ext cx="11466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6" name="Google Shape;1046;p119"/>
          <p:cNvSpPr txBox="1"/>
          <p:nvPr/>
        </p:nvSpPr>
        <p:spPr>
          <a:xfrm>
            <a:off x="5823925" y="2016100"/>
            <a:ext cx="1402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margin: 20px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7" name="Google Shape;1047;p119"/>
          <p:cNvSpPr txBox="1"/>
          <p:nvPr/>
        </p:nvSpPr>
        <p:spPr>
          <a:xfrm>
            <a:off x="5716024" y="4540875"/>
            <a:ext cx="16179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margin: 20px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8" name="Google Shape;1048;p119"/>
          <p:cNvSpPr txBox="1"/>
          <p:nvPr/>
        </p:nvSpPr>
        <p:spPr>
          <a:xfrm rot="-5400000">
            <a:off x="4404525" y="3276423"/>
            <a:ext cx="13074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margin: 15px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9" name="Google Shape;1049;p119"/>
          <p:cNvSpPr txBox="1"/>
          <p:nvPr/>
        </p:nvSpPr>
        <p:spPr>
          <a:xfrm rot="5400000">
            <a:off x="7327675" y="3276175"/>
            <a:ext cx="12204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margin: 15px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0" name="Google Shape;1050;p119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Margin</a:t>
            </a:r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120"/>
          <p:cNvSpPr txBox="1"/>
          <p:nvPr/>
        </p:nvSpPr>
        <p:spPr>
          <a:xfrm>
            <a:off x="621575" y="1329075"/>
            <a:ext cx="78039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Para atribuir valor a essa propriedade, podemos usar a medida em pixels (px), indicando 1 valor para os 4 lados da caixa.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57" name="Google Shape;1057;p120"/>
          <p:cNvGrpSpPr/>
          <p:nvPr/>
        </p:nvGrpSpPr>
        <p:grpSpPr>
          <a:xfrm>
            <a:off x="742315" y="2496843"/>
            <a:ext cx="7689521" cy="594558"/>
            <a:chOff x="1122825" y="2552200"/>
            <a:chExt cx="6630612" cy="530713"/>
          </a:xfrm>
        </p:grpSpPr>
        <p:sp>
          <p:nvSpPr>
            <p:cNvPr id="1058" name="Google Shape;1058;p120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179999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margin: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15px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59" name="Google Shape;1059;p120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1060" name="Google Shape;1060;p120"/>
          <p:cNvSpPr/>
          <p:nvPr/>
        </p:nvSpPr>
        <p:spPr>
          <a:xfrm rot="5400000">
            <a:off x="3367775" y="3048175"/>
            <a:ext cx="150600" cy="4638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FFAB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Google Shape;1061;p120"/>
          <p:cNvSpPr txBox="1"/>
          <p:nvPr/>
        </p:nvSpPr>
        <p:spPr>
          <a:xfrm>
            <a:off x="2994425" y="3355375"/>
            <a:ext cx="4095600" cy="1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" sz="1600" u="none" cap="none" strike="noStrike">
                <a:solidFill>
                  <a:srgbClr val="FFAB40"/>
                </a:solidFill>
                <a:latin typeface="Open Sans"/>
                <a:ea typeface="Open Sans"/>
                <a:cs typeface="Open Sans"/>
                <a:sym typeface="Open Sans"/>
              </a:rPr>
              <a:t>Único valor</a:t>
            </a:r>
            <a:endParaRPr b="1" i="0" sz="1600" u="none" cap="none" strike="noStrike">
              <a:solidFill>
                <a:srgbClr val="FFAB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Isso quer dizer que a margem externa de </a:t>
            </a:r>
            <a:r>
              <a:rPr b="1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15px</a:t>
            </a: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b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s" sz="13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será aplicada em todos os lados.</a:t>
            </a:r>
            <a:endParaRPr b="0" i="0" sz="15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2" name="Google Shape;1062;p120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Margin</a:t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21"/>
          <p:cNvSpPr txBox="1"/>
          <p:nvPr/>
        </p:nvSpPr>
        <p:spPr>
          <a:xfrm>
            <a:off x="621575" y="1338075"/>
            <a:ext cx="7803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Da mesma maneira que padding e border, podemos também declarar 2, 3 e até 4 valores para a propriedade margin.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grpSp>
        <p:nvGrpSpPr>
          <p:cNvPr id="1069" name="Google Shape;1069;p121"/>
          <p:cNvGrpSpPr/>
          <p:nvPr/>
        </p:nvGrpSpPr>
        <p:grpSpPr>
          <a:xfrm>
            <a:off x="742315" y="2311368"/>
            <a:ext cx="7689521" cy="594558"/>
            <a:chOff x="1122825" y="2552200"/>
            <a:chExt cx="6630612" cy="530713"/>
          </a:xfrm>
        </p:grpSpPr>
        <p:sp>
          <p:nvSpPr>
            <p:cNvPr id="1070" name="Google Shape;1070;p121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margin: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20px 15px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71" name="Google Shape;1071;p121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1072" name="Google Shape;1072;p121"/>
          <p:cNvGrpSpPr/>
          <p:nvPr/>
        </p:nvGrpSpPr>
        <p:grpSpPr>
          <a:xfrm>
            <a:off x="742315" y="3073368"/>
            <a:ext cx="7689521" cy="594558"/>
            <a:chOff x="1122825" y="2552200"/>
            <a:chExt cx="6630612" cy="530713"/>
          </a:xfrm>
        </p:grpSpPr>
        <p:sp>
          <p:nvSpPr>
            <p:cNvPr id="1073" name="Google Shape;1073;p121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margin: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20px 15px 30px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74" name="Google Shape;1074;p121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1075" name="Google Shape;1075;p121"/>
          <p:cNvGrpSpPr/>
          <p:nvPr/>
        </p:nvGrpSpPr>
        <p:grpSpPr>
          <a:xfrm>
            <a:off x="742315" y="3835368"/>
            <a:ext cx="7689521" cy="594558"/>
            <a:chOff x="1122825" y="2552200"/>
            <a:chExt cx="6630612" cy="530713"/>
          </a:xfrm>
        </p:grpSpPr>
        <p:sp>
          <p:nvSpPr>
            <p:cNvPr id="1076" name="Google Shape;1076;p121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600" u="none" cap="none" strike="noStrike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div 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{ margin: </a:t>
              </a:r>
              <a:r>
                <a:rPr b="0" i="0" lang="es" sz="1600" u="none" cap="none" strike="noStrike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20px 15px 30px 25px</a:t>
              </a:r>
              <a:r>
                <a:rPr b="0" i="0" lang="es" sz="1600" u="none" cap="none" strike="noStrike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b="0" i="0" sz="16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77" name="Google Shape;1077;p121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s" sz="1400" u="none" cap="none" strike="noStrike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css</a:t>
              </a:r>
              <a:endParaRPr b="0" i="0" sz="1400" u="none" cap="none" strike="noStrik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1078" name="Google Shape;1078;p121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Margin</a:t>
            </a:r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122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s" sz="3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Box-Sizing</a:t>
            </a:r>
            <a:endParaRPr b="1" sz="3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5" name="Google Shape;1085;p122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6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86" name="Google Shape;1086;p122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2"/>
          <p:cNvSpPr txBox="1"/>
          <p:nvPr/>
        </p:nvSpPr>
        <p:spPr>
          <a:xfrm>
            <a:off x="717750" y="54907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Rajdhani"/>
                <a:ea typeface="Rajdhani"/>
                <a:cs typeface="Rajdhani"/>
                <a:sym typeface="Rajdhani"/>
              </a:rPr>
              <a:t>Vinculação interna</a:t>
            </a:r>
            <a:endParaRPr/>
          </a:p>
        </p:txBody>
      </p:sp>
      <p:sp>
        <p:nvSpPr>
          <p:cNvPr id="187" name="Google Shape;187;p42"/>
          <p:cNvSpPr txBox="1"/>
          <p:nvPr/>
        </p:nvSpPr>
        <p:spPr>
          <a:xfrm>
            <a:off x="717750" y="1176675"/>
            <a:ext cx="77076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Através da TAG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&lt;style&gt;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dentro do </a:t>
            </a:r>
            <a:r>
              <a:rPr lang="es" sz="1600">
                <a:solidFill>
                  <a:srgbClr val="3F3F3F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&lt;head&gt;</a:t>
            </a:r>
            <a:r>
              <a:rPr lang="e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600">
              <a:solidFill>
                <a:srgbClr val="EC183F"/>
              </a:solidFill>
              <a:highlight>
                <a:srgbClr val="CCCC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88" name="Google Shape;188;p42"/>
          <p:cNvGrpSpPr/>
          <p:nvPr/>
        </p:nvGrpSpPr>
        <p:grpSpPr>
          <a:xfrm>
            <a:off x="733275" y="1990214"/>
            <a:ext cx="7689521" cy="2490899"/>
            <a:chOff x="1122825" y="2552200"/>
            <a:chExt cx="6630612" cy="530713"/>
          </a:xfrm>
        </p:grpSpPr>
        <p:sp>
          <p:nvSpPr>
            <p:cNvPr id="189" name="Google Shape;189;p42"/>
            <p:cNvSpPr/>
            <p:nvPr/>
          </p:nvSpPr>
          <p:spPr>
            <a:xfrm>
              <a:off x="1707537" y="2552200"/>
              <a:ext cx="6045900" cy="5307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7200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head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meta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charset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s" sz="1600">
                  <a:solidFill>
                    <a:srgbClr val="98C379"/>
                  </a:solidFill>
                  <a:latin typeface="Consolas"/>
                  <a:ea typeface="Consolas"/>
                  <a:cs typeface="Consolas"/>
                  <a:sym typeface="Consolas"/>
                </a:rPr>
                <a:t>"UTF-8"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&lt;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style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    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body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{background: </a:t>
              </a:r>
              <a:r>
                <a:rPr lang="es" sz="1600">
                  <a:solidFill>
                    <a:srgbClr val="D19A66"/>
                  </a:solidFill>
                  <a:latin typeface="Consolas"/>
                  <a:ea typeface="Consolas"/>
                  <a:cs typeface="Consolas"/>
                  <a:sym typeface="Consolas"/>
                </a:rPr>
                <a:t>blue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    &lt;/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style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&lt;/</a:t>
              </a:r>
              <a:r>
                <a:rPr lang="es" sz="1600">
                  <a:solidFill>
                    <a:srgbClr val="E06C75"/>
                  </a:solidFill>
                  <a:latin typeface="Consolas"/>
                  <a:ea typeface="Consolas"/>
                  <a:cs typeface="Consolas"/>
                  <a:sym typeface="Consolas"/>
                </a:rPr>
                <a:t>head</a:t>
              </a:r>
              <a:r>
                <a:rPr lang="es" sz="1600">
                  <a:solidFill>
                    <a:srgbClr val="ABB2BF"/>
                  </a:solidFill>
                  <a:latin typeface="Consolas"/>
                  <a:ea typeface="Consolas"/>
                  <a:cs typeface="Consolas"/>
                  <a:sym typeface="Consolas"/>
                </a:rPr>
                <a:t>&gt;</a:t>
              </a:r>
              <a:endParaRPr sz="16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90" name="Google Shape;190;p42"/>
            <p:cNvSpPr/>
            <p:nvPr/>
          </p:nvSpPr>
          <p:spPr>
            <a:xfrm>
              <a:off x="1122825" y="2552213"/>
              <a:ext cx="584700" cy="530700"/>
            </a:xfrm>
            <a:prstGeom prst="rect">
              <a:avLst/>
            </a:prstGeom>
            <a:solidFill>
              <a:srgbClr val="2628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  <a:latin typeface="Consolas"/>
                  <a:ea typeface="Consolas"/>
                  <a:cs typeface="Consolas"/>
                  <a:sym typeface="Consolas"/>
                </a:rPr>
                <a:t>html</a:t>
              </a:r>
              <a:endParaRPr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191" name="Google Shape;191;p42"/>
          <p:cNvSpPr/>
          <p:nvPr/>
        </p:nvSpPr>
        <p:spPr>
          <a:xfrm rot="363919">
            <a:off x="5621748" y="679925"/>
            <a:ext cx="2189054" cy="49115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EC18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EC183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NÃO RECOMENDADA 😕👎</a:t>
            </a:r>
            <a:endParaRPr sz="1500">
              <a:solidFill>
                <a:srgbClr val="EC183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23"/>
          <p:cNvSpPr txBox="1"/>
          <p:nvPr/>
        </p:nvSpPr>
        <p:spPr>
          <a:xfrm>
            <a:off x="621575" y="1330350"/>
            <a:ext cx="3939000" cy="30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Para poder calcular a largura e altura total de um elemento, temos que somar todas as propriedades que vimos antes. 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Como podem imaginar, fazer esse cálculo para saber quanto espaço um elemento vai ocupar no total é bastante trabalhoso. 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Por isso, a propriedade </a:t>
            </a:r>
            <a:r>
              <a:rPr b="0" i="0" lang="es" sz="1600" u="none" cap="none" strike="noStrike">
                <a:solidFill>
                  <a:srgbClr val="434343"/>
                </a:solidFill>
                <a:highlight>
                  <a:srgbClr val="CCCCCC"/>
                </a:highlight>
                <a:latin typeface="Rubik Light"/>
                <a:ea typeface="Rubik Light"/>
                <a:cs typeface="Rubik Light"/>
                <a:sym typeface="Rubik Light"/>
              </a:rPr>
              <a:t>box-sizing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 nos ajuda com esse cálculo.</a:t>
            </a:r>
            <a:r>
              <a:rPr b="0" i="0" lang="es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0" i="0" sz="16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3" name="Google Shape;1093;p123"/>
          <p:cNvSpPr/>
          <p:nvPr/>
        </p:nvSpPr>
        <p:spPr>
          <a:xfrm>
            <a:off x="5025975" y="1444300"/>
            <a:ext cx="3206700" cy="27828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4" name="Google Shape;1094;p123"/>
          <p:cNvSpPr/>
          <p:nvPr/>
        </p:nvSpPr>
        <p:spPr>
          <a:xfrm>
            <a:off x="5227475" y="1676050"/>
            <a:ext cx="2803800" cy="2319300"/>
          </a:xfrm>
          <a:prstGeom prst="rect">
            <a:avLst/>
          </a:prstGeom>
          <a:solidFill>
            <a:srgbClr val="FDF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5" name="Google Shape;1095;p123"/>
          <p:cNvSpPr/>
          <p:nvPr/>
        </p:nvSpPr>
        <p:spPr>
          <a:xfrm>
            <a:off x="5303400" y="1748150"/>
            <a:ext cx="2652000" cy="2175000"/>
          </a:xfrm>
          <a:prstGeom prst="rect">
            <a:avLst/>
          </a:prstGeom>
          <a:solidFill>
            <a:srgbClr val="A3F0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6" name="Google Shape;1096;p123"/>
          <p:cNvSpPr/>
          <p:nvPr/>
        </p:nvSpPr>
        <p:spPr>
          <a:xfrm>
            <a:off x="5560350" y="1958900"/>
            <a:ext cx="2138100" cy="1753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7" name="Google Shape;1097;p123"/>
          <p:cNvSpPr txBox="1"/>
          <p:nvPr/>
        </p:nvSpPr>
        <p:spPr>
          <a:xfrm>
            <a:off x="6061000" y="17481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8" name="Google Shape;1098;p123"/>
          <p:cNvSpPr txBox="1"/>
          <p:nvPr/>
        </p:nvSpPr>
        <p:spPr>
          <a:xfrm>
            <a:off x="5744200" y="1959000"/>
            <a:ext cx="18264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Esse é um bloco.</a:t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9" name="Google Shape;1099;p123"/>
          <p:cNvSpPr txBox="1"/>
          <p:nvPr/>
        </p:nvSpPr>
        <p:spPr>
          <a:xfrm rot="-5400000">
            <a:off x="4835199" y="2706650"/>
            <a:ext cx="11928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0" name="Google Shape;1100;p123"/>
          <p:cNvSpPr txBox="1"/>
          <p:nvPr/>
        </p:nvSpPr>
        <p:spPr>
          <a:xfrm rot="5400000">
            <a:off x="7229250" y="2708450"/>
            <a:ext cx="11928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1" name="Google Shape;1101;p123"/>
          <p:cNvSpPr txBox="1"/>
          <p:nvPr/>
        </p:nvSpPr>
        <p:spPr>
          <a:xfrm>
            <a:off x="6061000" y="37124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2" name="Google Shape;1102;p123"/>
          <p:cNvSpPr txBox="1"/>
          <p:nvPr/>
        </p:nvSpPr>
        <p:spPr>
          <a:xfrm>
            <a:off x="6061000" y="14443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3" name="Google Shape;1103;p123"/>
          <p:cNvSpPr txBox="1"/>
          <p:nvPr/>
        </p:nvSpPr>
        <p:spPr>
          <a:xfrm>
            <a:off x="6061000" y="39953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4" name="Google Shape;1104;p123"/>
          <p:cNvSpPr txBox="1"/>
          <p:nvPr/>
        </p:nvSpPr>
        <p:spPr>
          <a:xfrm rot="-5400000">
            <a:off x="4535025" y="27302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5" name="Google Shape;1105;p123"/>
          <p:cNvSpPr txBox="1"/>
          <p:nvPr/>
        </p:nvSpPr>
        <p:spPr>
          <a:xfrm rot="5400000">
            <a:off x="7530975" y="27302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6" name="Google Shape;1106;p123"/>
          <p:cNvSpPr txBox="1"/>
          <p:nvPr/>
        </p:nvSpPr>
        <p:spPr>
          <a:xfrm>
            <a:off x="5017075" y="4206250"/>
            <a:ext cx="3215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EA9999"/>
                </a:solidFill>
                <a:latin typeface="Open Sans"/>
                <a:ea typeface="Open Sans"/>
                <a:cs typeface="Open Sans"/>
                <a:sym typeface="Open Sans"/>
              </a:rPr>
              <a:t>15px + 3px + 12px + 150px + 12px + 3px + 15px</a:t>
            </a:r>
            <a:endParaRPr b="0" i="0" sz="1000" u="none" cap="none" strike="noStrike">
              <a:solidFill>
                <a:srgbClr val="EA999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107" name="Google Shape;1107;p123"/>
          <p:cNvGrpSpPr/>
          <p:nvPr/>
        </p:nvGrpSpPr>
        <p:grpSpPr>
          <a:xfrm>
            <a:off x="5026149" y="4489212"/>
            <a:ext cx="3206610" cy="138000"/>
            <a:chOff x="2968749" y="4299374"/>
            <a:chExt cx="3206610" cy="138000"/>
          </a:xfrm>
        </p:grpSpPr>
        <p:cxnSp>
          <p:nvCxnSpPr>
            <p:cNvPr id="1108" name="Google Shape;1108;p123"/>
            <p:cNvCxnSpPr/>
            <p:nvPr/>
          </p:nvCxnSpPr>
          <p:spPr>
            <a:xfrm rot="-5400000">
              <a:off x="2899749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09" name="Google Shape;1109;p123"/>
            <p:cNvCxnSpPr/>
            <p:nvPr/>
          </p:nvCxnSpPr>
          <p:spPr>
            <a:xfrm>
              <a:off x="2975859" y="4368383"/>
              <a:ext cx="31995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0" name="Google Shape;1110;p123"/>
            <p:cNvCxnSpPr/>
            <p:nvPr/>
          </p:nvCxnSpPr>
          <p:spPr>
            <a:xfrm rot="-5400000">
              <a:off x="6106275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11" name="Google Shape;1111;p123"/>
          <p:cNvSpPr txBox="1"/>
          <p:nvPr/>
        </p:nvSpPr>
        <p:spPr>
          <a:xfrm>
            <a:off x="5017025" y="4534050"/>
            <a:ext cx="3215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E50A3B"/>
                </a:solidFill>
                <a:latin typeface="Open Sans"/>
                <a:ea typeface="Open Sans"/>
                <a:cs typeface="Open Sans"/>
                <a:sym typeface="Open Sans"/>
              </a:rPr>
              <a:t>largura final = 210px</a:t>
            </a:r>
            <a:endParaRPr b="0" i="0" sz="1600" u="none" cap="none" strike="noStrike">
              <a:solidFill>
                <a:srgbClr val="E50A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12" name="Google Shape;1112;p123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Box-sizing</a:t>
            </a:r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124"/>
          <p:cNvSpPr txBox="1"/>
          <p:nvPr/>
        </p:nvSpPr>
        <p:spPr>
          <a:xfrm>
            <a:off x="621575" y="1330350"/>
            <a:ext cx="3939000" cy="30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Para poder calcular a largura e altura total de um elemento, temos que somar todas as propriedades que vimos antes. 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Como podem imaginar, fazer esse cálculo para saber quanto espaço um elemento vai ocupar no total é bastante trabalhoso. 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Por isso, a propriedade </a:t>
            </a:r>
            <a:r>
              <a:rPr b="0" i="0" lang="es" sz="1600" u="none" cap="none" strike="noStrike">
                <a:solidFill>
                  <a:srgbClr val="434343"/>
                </a:solidFill>
                <a:highlight>
                  <a:srgbClr val="CCCCCC"/>
                </a:highlight>
                <a:latin typeface="Rubik Light"/>
                <a:ea typeface="Rubik Light"/>
                <a:cs typeface="Rubik Light"/>
                <a:sym typeface="Rubik Light"/>
              </a:rPr>
              <a:t>box-sizing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 nos ajuda com esse cálculo.</a:t>
            </a:r>
            <a:r>
              <a:rPr b="0" i="0" lang="es" sz="16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0" i="0" sz="16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19" name="Google Shape;1119;p124"/>
          <p:cNvSpPr/>
          <p:nvPr/>
        </p:nvSpPr>
        <p:spPr>
          <a:xfrm>
            <a:off x="5025975" y="1444300"/>
            <a:ext cx="3206700" cy="27828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0" name="Google Shape;1120;p124"/>
          <p:cNvSpPr/>
          <p:nvPr/>
        </p:nvSpPr>
        <p:spPr>
          <a:xfrm>
            <a:off x="5227475" y="1676050"/>
            <a:ext cx="2803800" cy="2319300"/>
          </a:xfrm>
          <a:prstGeom prst="rect">
            <a:avLst/>
          </a:prstGeom>
          <a:solidFill>
            <a:srgbClr val="FDF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1" name="Google Shape;1121;p124"/>
          <p:cNvSpPr/>
          <p:nvPr/>
        </p:nvSpPr>
        <p:spPr>
          <a:xfrm>
            <a:off x="5303400" y="1748150"/>
            <a:ext cx="2652000" cy="2175000"/>
          </a:xfrm>
          <a:prstGeom prst="rect">
            <a:avLst/>
          </a:prstGeom>
          <a:solidFill>
            <a:srgbClr val="A3F0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2" name="Google Shape;1122;p124"/>
          <p:cNvSpPr/>
          <p:nvPr/>
        </p:nvSpPr>
        <p:spPr>
          <a:xfrm>
            <a:off x="5560350" y="1958900"/>
            <a:ext cx="2138100" cy="1753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3" name="Google Shape;1123;p124"/>
          <p:cNvSpPr txBox="1"/>
          <p:nvPr/>
        </p:nvSpPr>
        <p:spPr>
          <a:xfrm>
            <a:off x="6061000" y="17481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4" name="Google Shape;1124;p124"/>
          <p:cNvSpPr txBox="1"/>
          <p:nvPr/>
        </p:nvSpPr>
        <p:spPr>
          <a:xfrm>
            <a:off x="5744200" y="1959000"/>
            <a:ext cx="18264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Esse é um bloco.</a:t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5" name="Google Shape;1125;p124"/>
          <p:cNvSpPr txBox="1"/>
          <p:nvPr/>
        </p:nvSpPr>
        <p:spPr>
          <a:xfrm rot="-5400000">
            <a:off x="4835199" y="2706650"/>
            <a:ext cx="11928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6" name="Google Shape;1126;p124"/>
          <p:cNvSpPr txBox="1"/>
          <p:nvPr/>
        </p:nvSpPr>
        <p:spPr>
          <a:xfrm rot="5400000">
            <a:off x="7229250" y="2708450"/>
            <a:ext cx="11928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7" name="Google Shape;1127;p124"/>
          <p:cNvSpPr txBox="1"/>
          <p:nvPr/>
        </p:nvSpPr>
        <p:spPr>
          <a:xfrm>
            <a:off x="6061000" y="37124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8" name="Google Shape;1128;p124"/>
          <p:cNvSpPr txBox="1"/>
          <p:nvPr/>
        </p:nvSpPr>
        <p:spPr>
          <a:xfrm>
            <a:off x="6061000" y="14443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9" name="Google Shape;1129;p124"/>
          <p:cNvSpPr txBox="1"/>
          <p:nvPr/>
        </p:nvSpPr>
        <p:spPr>
          <a:xfrm>
            <a:off x="6061000" y="39953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0" name="Google Shape;1130;p124"/>
          <p:cNvSpPr txBox="1"/>
          <p:nvPr/>
        </p:nvSpPr>
        <p:spPr>
          <a:xfrm rot="-5400000">
            <a:off x="4535025" y="27302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1" name="Google Shape;1131;p124"/>
          <p:cNvSpPr txBox="1"/>
          <p:nvPr/>
        </p:nvSpPr>
        <p:spPr>
          <a:xfrm rot="5400000">
            <a:off x="7530975" y="27302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2" name="Google Shape;1132;p124"/>
          <p:cNvSpPr txBox="1"/>
          <p:nvPr/>
        </p:nvSpPr>
        <p:spPr>
          <a:xfrm>
            <a:off x="5017075" y="4206250"/>
            <a:ext cx="3215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EA9999"/>
                </a:solidFill>
                <a:latin typeface="Open Sans"/>
                <a:ea typeface="Open Sans"/>
                <a:cs typeface="Open Sans"/>
                <a:sym typeface="Open Sans"/>
              </a:rPr>
              <a:t>15px + 3px + 12px + 150px + 12px + 3px + 15px</a:t>
            </a:r>
            <a:endParaRPr b="0" i="0" sz="1000" u="none" cap="none" strike="noStrike">
              <a:solidFill>
                <a:srgbClr val="EA999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133" name="Google Shape;1133;p124"/>
          <p:cNvGrpSpPr/>
          <p:nvPr/>
        </p:nvGrpSpPr>
        <p:grpSpPr>
          <a:xfrm>
            <a:off x="5026149" y="4489212"/>
            <a:ext cx="3206610" cy="138000"/>
            <a:chOff x="2968749" y="4299374"/>
            <a:chExt cx="3206610" cy="138000"/>
          </a:xfrm>
        </p:grpSpPr>
        <p:cxnSp>
          <p:nvCxnSpPr>
            <p:cNvPr id="1134" name="Google Shape;1134;p124"/>
            <p:cNvCxnSpPr/>
            <p:nvPr/>
          </p:nvCxnSpPr>
          <p:spPr>
            <a:xfrm rot="-5400000">
              <a:off x="2899749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35" name="Google Shape;1135;p124"/>
            <p:cNvCxnSpPr/>
            <p:nvPr/>
          </p:nvCxnSpPr>
          <p:spPr>
            <a:xfrm>
              <a:off x="2975859" y="4368383"/>
              <a:ext cx="31995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36" name="Google Shape;1136;p124"/>
            <p:cNvCxnSpPr/>
            <p:nvPr/>
          </p:nvCxnSpPr>
          <p:spPr>
            <a:xfrm rot="-5400000">
              <a:off x="6106275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37" name="Google Shape;1137;p124"/>
          <p:cNvSpPr txBox="1"/>
          <p:nvPr/>
        </p:nvSpPr>
        <p:spPr>
          <a:xfrm>
            <a:off x="5017025" y="4534050"/>
            <a:ext cx="3215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E50A3B"/>
                </a:solidFill>
                <a:latin typeface="Open Sans"/>
                <a:ea typeface="Open Sans"/>
                <a:cs typeface="Open Sans"/>
                <a:sym typeface="Open Sans"/>
              </a:rPr>
              <a:t>largura final = 210px</a:t>
            </a:r>
            <a:endParaRPr b="0" i="0" sz="1600" u="none" cap="none" strike="noStrike">
              <a:solidFill>
                <a:srgbClr val="E50A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8" name="Google Shape;1138;p124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Box-sizing</a:t>
            </a:r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125"/>
          <p:cNvSpPr txBox="1"/>
          <p:nvPr/>
        </p:nvSpPr>
        <p:spPr>
          <a:xfrm>
            <a:off x="621575" y="1338075"/>
            <a:ext cx="7803900" cy="10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Por padrão, seu valor será </a:t>
            </a:r>
            <a:r>
              <a:rPr b="0" i="0" lang="es" sz="1600" u="none" cap="none" strike="noStrike">
                <a:solidFill>
                  <a:srgbClr val="434343"/>
                </a:solidFill>
                <a:highlight>
                  <a:srgbClr val="CCCCCC"/>
                </a:highlight>
                <a:latin typeface="Rubik Light"/>
                <a:ea typeface="Rubik Light"/>
                <a:cs typeface="Rubik Light"/>
                <a:sym typeface="Rubik Light"/>
              </a:rPr>
              <a:t>content-box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, e o comportamento será de aplicar a largura e altura que definirmos ao conteúdo do elemento. 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145" name="Google Shape;1145;p125"/>
          <p:cNvSpPr/>
          <p:nvPr/>
        </p:nvSpPr>
        <p:spPr>
          <a:xfrm>
            <a:off x="2892375" y="2206300"/>
            <a:ext cx="3206700" cy="20628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6" name="Google Shape;1146;p125"/>
          <p:cNvSpPr/>
          <p:nvPr/>
        </p:nvSpPr>
        <p:spPr>
          <a:xfrm>
            <a:off x="3093875" y="2438050"/>
            <a:ext cx="2803800" cy="1598400"/>
          </a:xfrm>
          <a:prstGeom prst="rect">
            <a:avLst/>
          </a:prstGeom>
          <a:solidFill>
            <a:srgbClr val="FDF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7" name="Google Shape;1147;p125"/>
          <p:cNvSpPr/>
          <p:nvPr/>
        </p:nvSpPr>
        <p:spPr>
          <a:xfrm>
            <a:off x="3169800" y="2510150"/>
            <a:ext cx="2652000" cy="1454400"/>
          </a:xfrm>
          <a:prstGeom prst="rect">
            <a:avLst/>
          </a:prstGeom>
          <a:solidFill>
            <a:srgbClr val="A3F0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8" name="Google Shape;1148;p125"/>
          <p:cNvSpPr/>
          <p:nvPr/>
        </p:nvSpPr>
        <p:spPr>
          <a:xfrm>
            <a:off x="3426750" y="2720900"/>
            <a:ext cx="2138100" cy="10332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9" name="Google Shape;1149;p125"/>
          <p:cNvSpPr txBox="1"/>
          <p:nvPr/>
        </p:nvSpPr>
        <p:spPr>
          <a:xfrm>
            <a:off x="3927400" y="25101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0" name="Google Shape;1150;p125"/>
          <p:cNvSpPr txBox="1"/>
          <p:nvPr/>
        </p:nvSpPr>
        <p:spPr>
          <a:xfrm>
            <a:off x="3610600" y="2720900"/>
            <a:ext cx="18264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Conteúdo</a:t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1" name="Google Shape;1151;p125"/>
          <p:cNvSpPr txBox="1"/>
          <p:nvPr/>
        </p:nvSpPr>
        <p:spPr>
          <a:xfrm rot="-5400000">
            <a:off x="2701599" y="3133250"/>
            <a:ext cx="11928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2" name="Google Shape;1152;p125"/>
          <p:cNvSpPr txBox="1"/>
          <p:nvPr/>
        </p:nvSpPr>
        <p:spPr>
          <a:xfrm rot="5400000">
            <a:off x="5095650" y="3135050"/>
            <a:ext cx="11928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3" name="Google Shape;1153;p125"/>
          <p:cNvSpPr txBox="1"/>
          <p:nvPr/>
        </p:nvSpPr>
        <p:spPr>
          <a:xfrm>
            <a:off x="3927400" y="3758696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4" name="Google Shape;1154;p125"/>
          <p:cNvSpPr txBox="1"/>
          <p:nvPr/>
        </p:nvSpPr>
        <p:spPr>
          <a:xfrm>
            <a:off x="3927400" y="22063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5" name="Google Shape;1155;p125"/>
          <p:cNvSpPr txBox="1"/>
          <p:nvPr/>
        </p:nvSpPr>
        <p:spPr>
          <a:xfrm>
            <a:off x="3927400" y="4041646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6" name="Google Shape;1156;p125"/>
          <p:cNvSpPr txBox="1"/>
          <p:nvPr/>
        </p:nvSpPr>
        <p:spPr>
          <a:xfrm rot="-5400000">
            <a:off x="2401425" y="31568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7" name="Google Shape;1157;p125"/>
          <p:cNvSpPr txBox="1"/>
          <p:nvPr/>
        </p:nvSpPr>
        <p:spPr>
          <a:xfrm rot="5400000">
            <a:off x="5397375" y="31568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158" name="Google Shape;1158;p125"/>
          <p:cNvGrpSpPr/>
          <p:nvPr/>
        </p:nvGrpSpPr>
        <p:grpSpPr>
          <a:xfrm>
            <a:off x="3426641" y="4336813"/>
            <a:ext cx="2138168" cy="138000"/>
            <a:chOff x="2968749" y="4299374"/>
            <a:chExt cx="3206610" cy="138000"/>
          </a:xfrm>
        </p:grpSpPr>
        <p:cxnSp>
          <p:nvCxnSpPr>
            <p:cNvPr id="1159" name="Google Shape;1159;p125"/>
            <p:cNvCxnSpPr/>
            <p:nvPr/>
          </p:nvCxnSpPr>
          <p:spPr>
            <a:xfrm rot="-5400000">
              <a:off x="2899749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60" name="Google Shape;1160;p125"/>
            <p:cNvCxnSpPr/>
            <p:nvPr/>
          </p:nvCxnSpPr>
          <p:spPr>
            <a:xfrm>
              <a:off x="2975859" y="4368383"/>
              <a:ext cx="31995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61" name="Google Shape;1161;p125"/>
            <p:cNvCxnSpPr/>
            <p:nvPr/>
          </p:nvCxnSpPr>
          <p:spPr>
            <a:xfrm rot="-5400000">
              <a:off x="6106275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62" name="Google Shape;1162;p125"/>
          <p:cNvSpPr txBox="1"/>
          <p:nvPr/>
        </p:nvSpPr>
        <p:spPr>
          <a:xfrm>
            <a:off x="3417700" y="4457850"/>
            <a:ext cx="2147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E50A3B"/>
                </a:solidFill>
                <a:latin typeface="Open Sans"/>
                <a:ea typeface="Open Sans"/>
                <a:cs typeface="Open Sans"/>
                <a:sym typeface="Open Sans"/>
              </a:rPr>
              <a:t>width</a:t>
            </a:r>
            <a:endParaRPr b="0" i="0" sz="1600" u="none" cap="none" strike="noStrike">
              <a:solidFill>
                <a:srgbClr val="E50A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163" name="Google Shape;1163;p125"/>
          <p:cNvGrpSpPr/>
          <p:nvPr/>
        </p:nvGrpSpPr>
        <p:grpSpPr>
          <a:xfrm rot="5400000">
            <a:off x="2157984" y="3197711"/>
            <a:ext cx="1002386" cy="138000"/>
            <a:chOff x="2968749" y="4299374"/>
            <a:chExt cx="3206610" cy="138000"/>
          </a:xfrm>
        </p:grpSpPr>
        <p:cxnSp>
          <p:nvCxnSpPr>
            <p:cNvPr id="1164" name="Google Shape;1164;p125"/>
            <p:cNvCxnSpPr/>
            <p:nvPr/>
          </p:nvCxnSpPr>
          <p:spPr>
            <a:xfrm rot="-5400000">
              <a:off x="2899749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65" name="Google Shape;1165;p125"/>
            <p:cNvCxnSpPr/>
            <p:nvPr/>
          </p:nvCxnSpPr>
          <p:spPr>
            <a:xfrm>
              <a:off x="2975859" y="4368383"/>
              <a:ext cx="31995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66" name="Google Shape;1166;p125"/>
            <p:cNvCxnSpPr/>
            <p:nvPr/>
          </p:nvCxnSpPr>
          <p:spPr>
            <a:xfrm rot="-5400000">
              <a:off x="6106275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67" name="Google Shape;1167;p125"/>
          <p:cNvSpPr txBox="1"/>
          <p:nvPr/>
        </p:nvSpPr>
        <p:spPr>
          <a:xfrm rot="-5400000">
            <a:off x="1226535" y="3107602"/>
            <a:ext cx="2147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E50A3B"/>
                </a:solidFill>
                <a:latin typeface="Open Sans"/>
                <a:ea typeface="Open Sans"/>
                <a:cs typeface="Open Sans"/>
                <a:sym typeface="Open Sans"/>
              </a:rPr>
              <a:t>height</a:t>
            </a:r>
            <a:endParaRPr b="0" i="0" sz="1600" u="none" cap="none" strike="noStrike">
              <a:solidFill>
                <a:srgbClr val="E50A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68" name="Google Shape;1168;p125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Content-Box</a:t>
            </a:r>
            <a:endParaRPr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126"/>
          <p:cNvSpPr txBox="1"/>
          <p:nvPr/>
        </p:nvSpPr>
        <p:spPr>
          <a:xfrm>
            <a:off x="621575" y="1338075"/>
            <a:ext cx="7803900" cy="10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Por padrão, seu valor será </a:t>
            </a:r>
            <a:r>
              <a:rPr b="0" i="0" lang="es" sz="1600" u="none" cap="none" strike="noStrike">
                <a:solidFill>
                  <a:srgbClr val="434343"/>
                </a:solidFill>
                <a:highlight>
                  <a:srgbClr val="CCCCCC"/>
                </a:highlight>
                <a:latin typeface="Rubik Light"/>
                <a:ea typeface="Rubik Light"/>
                <a:cs typeface="Rubik Light"/>
                <a:sym typeface="Rubik Light"/>
              </a:rPr>
              <a:t>content-box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, e o comportamento será de aplicar a largura e altura que definirmos ao conteúdo do elemento. 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175" name="Google Shape;1175;p126"/>
          <p:cNvSpPr/>
          <p:nvPr/>
        </p:nvSpPr>
        <p:spPr>
          <a:xfrm>
            <a:off x="2892375" y="2206300"/>
            <a:ext cx="3206700" cy="20628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6" name="Google Shape;1176;p126"/>
          <p:cNvSpPr/>
          <p:nvPr/>
        </p:nvSpPr>
        <p:spPr>
          <a:xfrm>
            <a:off x="3093875" y="2438050"/>
            <a:ext cx="2803800" cy="1598400"/>
          </a:xfrm>
          <a:prstGeom prst="rect">
            <a:avLst/>
          </a:prstGeom>
          <a:solidFill>
            <a:srgbClr val="FDF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7" name="Google Shape;1177;p126"/>
          <p:cNvSpPr/>
          <p:nvPr/>
        </p:nvSpPr>
        <p:spPr>
          <a:xfrm>
            <a:off x="3169800" y="2510150"/>
            <a:ext cx="2652000" cy="1454400"/>
          </a:xfrm>
          <a:prstGeom prst="rect">
            <a:avLst/>
          </a:prstGeom>
          <a:solidFill>
            <a:srgbClr val="A3F0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8" name="Google Shape;1178;p126"/>
          <p:cNvSpPr/>
          <p:nvPr/>
        </p:nvSpPr>
        <p:spPr>
          <a:xfrm>
            <a:off x="3426750" y="2720900"/>
            <a:ext cx="2138100" cy="10332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9" name="Google Shape;1179;p126"/>
          <p:cNvSpPr txBox="1"/>
          <p:nvPr/>
        </p:nvSpPr>
        <p:spPr>
          <a:xfrm>
            <a:off x="3927400" y="25101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0" name="Google Shape;1180;p126"/>
          <p:cNvSpPr txBox="1"/>
          <p:nvPr/>
        </p:nvSpPr>
        <p:spPr>
          <a:xfrm>
            <a:off x="3610600" y="2720900"/>
            <a:ext cx="18264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Conteúdo</a:t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1" name="Google Shape;1181;p126"/>
          <p:cNvSpPr txBox="1"/>
          <p:nvPr/>
        </p:nvSpPr>
        <p:spPr>
          <a:xfrm rot="-5400000">
            <a:off x="2701599" y="3133250"/>
            <a:ext cx="11928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2" name="Google Shape;1182;p126"/>
          <p:cNvSpPr txBox="1"/>
          <p:nvPr/>
        </p:nvSpPr>
        <p:spPr>
          <a:xfrm rot="5400000">
            <a:off x="5095650" y="3135050"/>
            <a:ext cx="11928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3" name="Google Shape;1183;p126"/>
          <p:cNvSpPr txBox="1"/>
          <p:nvPr/>
        </p:nvSpPr>
        <p:spPr>
          <a:xfrm>
            <a:off x="3927400" y="3758696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4" name="Google Shape;1184;p126"/>
          <p:cNvSpPr txBox="1"/>
          <p:nvPr/>
        </p:nvSpPr>
        <p:spPr>
          <a:xfrm>
            <a:off x="3927400" y="22063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5" name="Google Shape;1185;p126"/>
          <p:cNvSpPr txBox="1"/>
          <p:nvPr/>
        </p:nvSpPr>
        <p:spPr>
          <a:xfrm>
            <a:off x="3927400" y="4041646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6" name="Google Shape;1186;p126"/>
          <p:cNvSpPr txBox="1"/>
          <p:nvPr/>
        </p:nvSpPr>
        <p:spPr>
          <a:xfrm rot="-5400000">
            <a:off x="2401425" y="31568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7" name="Google Shape;1187;p126"/>
          <p:cNvSpPr txBox="1"/>
          <p:nvPr/>
        </p:nvSpPr>
        <p:spPr>
          <a:xfrm rot="5400000">
            <a:off x="5397375" y="31568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188" name="Google Shape;1188;p126"/>
          <p:cNvGrpSpPr/>
          <p:nvPr/>
        </p:nvGrpSpPr>
        <p:grpSpPr>
          <a:xfrm>
            <a:off x="3426641" y="4336813"/>
            <a:ext cx="2138168" cy="138000"/>
            <a:chOff x="2968749" y="4299374"/>
            <a:chExt cx="3206610" cy="138000"/>
          </a:xfrm>
        </p:grpSpPr>
        <p:cxnSp>
          <p:nvCxnSpPr>
            <p:cNvPr id="1189" name="Google Shape;1189;p126"/>
            <p:cNvCxnSpPr/>
            <p:nvPr/>
          </p:nvCxnSpPr>
          <p:spPr>
            <a:xfrm rot="-5400000">
              <a:off x="2899749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90" name="Google Shape;1190;p126"/>
            <p:cNvCxnSpPr/>
            <p:nvPr/>
          </p:nvCxnSpPr>
          <p:spPr>
            <a:xfrm>
              <a:off x="2975859" y="4368383"/>
              <a:ext cx="31995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91" name="Google Shape;1191;p126"/>
            <p:cNvCxnSpPr/>
            <p:nvPr/>
          </p:nvCxnSpPr>
          <p:spPr>
            <a:xfrm rot="-5400000">
              <a:off x="6106275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92" name="Google Shape;1192;p126"/>
          <p:cNvSpPr txBox="1"/>
          <p:nvPr/>
        </p:nvSpPr>
        <p:spPr>
          <a:xfrm>
            <a:off x="3417700" y="4457850"/>
            <a:ext cx="2147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E50A3B"/>
                </a:solidFill>
                <a:latin typeface="Open Sans"/>
                <a:ea typeface="Open Sans"/>
                <a:cs typeface="Open Sans"/>
                <a:sym typeface="Open Sans"/>
              </a:rPr>
              <a:t>width</a:t>
            </a:r>
            <a:endParaRPr b="0" i="0" sz="1600" u="none" cap="none" strike="noStrike">
              <a:solidFill>
                <a:srgbClr val="E50A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193" name="Google Shape;1193;p126"/>
          <p:cNvGrpSpPr/>
          <p:nvPr/>
        </p:nvGrpSpPr>
        <p:grpSpPr>
          <a:xfrm rot="5400000">
            <a:off x="2157984" y="3197711"/>
            <a:ext cx="1002386" cy="138000"/>
            <a:chOff x="2968749" y="4299374"/>
            <a:chExt cx="3206610" cy="138000"/>
          </a:xfrm>
        </p:grpSpPr>
        <p:cxnSp>
          <p:nvCxnSpPr>
            <p:cNvPr id="1194" name="Google Shape;1194;p126"/>
            <p:cNvCxnSpPr/>
            <p:nvPr/>
          </p:nvCxnSpPr>
          <p:spPr>
            <a:xfrm rot="-5400000">
              <a:off x="2899749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95" name="Google Shape;1195;p126"/>
            <p:cNvCxnSpPr/>
            <p:nvPr/>
          </p:nvCxnSpPr>
          <p:spPr>
            <a:xfrm>
              <a:off x="2975859" y="4368383"/>
              <a:ext cx="31995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96" name="Google Shape;1196;p126"/>
            <p:cNvCxnSpPr/>
            <p:nvPr/>
          </p:nvCxnSpPr>
          <p:spPr>
            <a:xfrm rot="-5400000">
              <a:off x="6106275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97" name="Google Shape;1197;p126"/>
          <p:cNvSpPr txBox="1"/>
          <p:nvPr/>
        </p:nvSpPr>
        <p:spPr>
          <a:xfrm rot="-5400000">
            <a:off x="1226535" y="3107602"/>
            <a:ext cx="2147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E50A3B"/>
                </a:solidFill>
                <a:latin typeface="Open Sans"/>
                <a:ea typeface="Open Sans"/>
                <a:cs typeface="Open Sans"/>
                <a:sym typeface="Open Sans"/>
              </a:rPr>
              <a:t>height</a:t>
            </a:r>
            <a:endParaRPr b="0" i="0" sz="1600" u="none" cap="none" strike="noStrike">
              <a:solidFill>
                <a:srgbClr val="E50A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98" name="Google Shape;1198;p126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Content-Box</a:t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127"/>
          <p:cNvSpPr txBox="1"/>
          <p:nvPr/>
        </p:nvSpPr>
        <p:spPr>
          <a:xfrm>
            <a:off x="621575" y="1338075"/>
            <a:ext cx="7804200" cy="10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Se usarmos o valor </a:t>
            </a:r>
            <a:r>
              <a:rPr b="0" i="0" lang="es" sz="1600" u="none" cap="none" strike="noStrike">
                <a:solidFill>
                  <a:srgbClr val="434343"/>
                </a:solidFill>
                <a:highlight>
                  <a:srgbClr val="CCCCCC"/>
                </a:highlight>
                <a:latin typeface="Rubik Light"/>
                <a:ea typeface="Rubik Light"/>
                <a:cs typeface="Rubik Light"/>
                <a:sym typeface="Rubik Light"/>
              </a:rPr>
              <a:t>border-box</a:t>
            </a:r>
            <a:r>
              <a:rPr b="0" i="0" lang="es" sz="1600" u="none" cap="none" strike="noStrike">
                <a:solidFill>
                  <a:srgbClr val="434343"/>
                </a:solidFill>
                <a:latin typeface="Rubik Light"/>
                <a:ea typeface="Rubik Light"/>
                <a:cs typeface="Rubik Light"/>
                <a:sym typeface="Rubik Light"/>
              </a:rPr>
              <a:t>, a altura e largura que indicarmos abrangerá o conteúdo, padding e borda do elemento, deixando apenas a margem de fora.</a:t>
            </a:r>
            <a:endParaRPr b="0" i="0" sz="1600" u="none" cap="none" strike="noStrike">
              <a:solidFill>
                <a:srgbClr val="434343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205" name="Google Shape;1205;p127"/>
          <p:cNvSpPr/>
          <p:nvPr/>
        </p:nvSpPr>
        <p:spPr>
          <a:xfrm>
            <a:off x="2892375" y="2206300"/>
            <a:ext cx="3206700" cy="20628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6" name="Google Shape;1206;p127"/>
          <p:cNvSpPr/>
          <p:nvPr/>
        </p:nvSpPr>
        <p:spPr>
          <a:xfrm>
            <a:off x="3093875" y="2438050"/>
            <a:ext cx="2803800" cy="1598400"/>
          </a:xfrm>
          <a:prstGeom prst="rect">
            <a:avLst/>
          </a:prstGeom>
          <a:solidFill>
            <a:srgbClr val="FDF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7" name="Google Shape;1207;p127"/>
          <p:cNvSpPr/>
          <p:nvPr/>
        </p:nvSpPr>
        <p:spPr>
          <a:xfrm>
            <a:off x="3169800" y="2510150"/>
            <a:ext cx="2652000" cy="1454400"/>
          </a:xfrm>
          <a:prstGeom prst="rect">
            <a:avLst/>
          </a:prstGeom>
          <a:solidFill>
            <a:srgbClr val="A3F0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8" name="Google Shape;1208;p127"/>
          <p:cNvSpPr/>
          <p:nvPr/>
        </p:nvSpPr>
        <p:spPr>
          <a:xfrm>
            <a:off x="3426750" y="2720900"/>
            <a:ext cx="2138100" cy="10332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127"/>
          <p:cNvSpPr txBox="1"/>
          <p:nvPr/>
        </p:nvSpPr>
        <p:spPr>
          <a:xfrm>
            <a:off x="3927400" y="25101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0" name="Google Shape;1210;p127"/>
          <p:cNvSpPr txBox="1"/>
          <p:nvPr/>
        </p:nvSpPr>
        <p:spPr>
          <a:xfrm>
            <a:off x="3610600" y="2720900"/>
            <a:ext cx="18264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Conteúdo</a:t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1" name="Google Shape;1211;p127"/>
          <p:cNvSpPr txBox="1"/>
          <p:nvPr/>
        </p:nvSpPr>
        <p:spPr>
          <a:xfrm rot="-5400000">
            <a:off x="2701599" y="3133250"/>
            <a:ext cx="11928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2" name="Google Shape;1212;p127"/>
          <p:cNvSpPr txBox="1"/>
          <p:nvPr/>
        </p:nvSpPr>
        <p:spPr>
          <a:xfrm rot="5400000">
            <a:off x="5095650" y="3135050"/>
            <a:ext cx="11928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3" name="Google Shape;1213;p127"/>
          <p:cNvSpPr txBox="1"/>
          <p:nvPr/>
        </p:nvSpPr>
        <p:spPr>
          <a:xfrm>
            <a:off x="3927400" y="3758696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4" name="Google Shape;1214;p127"/>
          <p:cNvSpPr txBox="1"/>
          <p:nvPr/>
        </p:nvSpPr>
        <p:spPr>
          <a:xfrm>
            <a:off x="3927400" y="220630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5" name="Google Shape;1215;p127"/>
          <p:cNvSpPr txBox="1"/>
          <p:nvPr/>
        </p:nvSpPr>
        <p:spPr>
          <a:xfrm>
            <a:off x="3927400" y="4041646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6" name="Google Shape;1216;p127"/>
          <p:cNvSpPr txBox="1"/>
          <p:nvPr/>
        </p:nvSpPr>
        <p:spPr>
          <a:xfrm rot="-5400000">
            <a:off x="2401425" y="31568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7" name="Google Shape;1217;p127"/>
          <p:cNvSpPr txBox="1"/>
          <p:nvPr/>
        </p:nvSpPr>
        <p:spPr>
          <a:xfrm rot="5400000">
            <a:off x="5397375" y="3156850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218" name="Google Shape;1218;p127"/>
          <p:cNvGrpSpPr/>
          <p:nvPr/>
        </p:nvGrpSpPr>
        <p:grpSpPr>
          <a:xfrm>
            <a:off x="3085729" y="4336814"/>
            <a:ext cx="2820213" cy="138000"/>
            <a:chOff x="2968749" y="4299374"/>
            <a:chExt cx="3206610" cy="138000"/>
          </a:xfrm>
        </p:grpSpPr>
        <p:cxnSp>
          <p:nvCxnSpPr>
            <p:cNvPr id="1219" name="Google Shape;1219;p127"/>
            <p:cNvCxnSpPr/>
            <p:nvPr/>
          </p:nvCxnSpPr>
          <p:spPr>
            <a:xfrm rot="-5400000">
              <a:off x="2899749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20" name="Google Shape;1220;p127"/>
            <p:cNvCxnSpPr/>
            <p:nvPr/>
          </p:nvCxnSpPr>
          <p:spPr>
            <a:xfrm>
              <a:off x="2975859" y="4368383"/>
              <a:ext cx="31995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21" name="Google Shape;1221;p127"/>
            <p:cNvCxnSpPr/>
            <p:nvPr/>
          </p:nvCxnSpPr>
          <p:spPr>
            <a:xfrm rot="-5400000">
              <a:off x="6106275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22" name="Google Shape;1222;p127"/>
          <p:cNvSpPr txBox="1"/>
          <p:nvPr/>
        </p:nvSpPr>
        <p:spPr>
          <a:xfrm>
            <a:off x="3417700" y="4457850"/>
            <a:ext cx="2147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E50A3B"/>
                </a:solidFill>
                <a:latin typeface="Open Sans"/>
                <a:ea typeface="Open Sans"/>
                <a:cs typeface="Open Sans"/>
                <a:sym typeface="Open Sans"/>
              </a:rPr>
              <a:t>width</a:t>
            </a:r>
            <a:endParaRPr b="0" i="0" sz="1600" u="none" cap="none" strike="noStrike">
              <a:solidFill>
                <a:srgbClr val="E50A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223" name="Google Shape;1223;p127"/>
          <p:cNvGrpSpPr/>
          <p:nvPr/>
        </p:nvGrpSpPr>
        <p:grpSpPr>
          <a:xfrm rot="5400000">
            <a:off x="1836511" y="3197690"/>
            <a:ext cx="1645312" cy="138000"/>
            <a:chOff x="2968749" y="4299374"/>
            <a:chExt cx="3206610" cy="138000"/>
          </a:xfrm>
        </p:grpSpPr>
        <p:cxnSp>
          <p:nvCxnSpPr>
            <p:cNvPr id="1224" name="Google Shape;1224;p127"/>
            <p:cNvCxnSpPr/>
            <p:nvPr/>
          </p:nvCxnSpPr>
          <p:spPr>
            <a:xfrm rot="-5400000">
              <a:off x="2899749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25" name="Google Shape;1225;p127"/>
            <p:cNvCxnSpPr/>
            <p:nvPr/>
          </p:nvCxnSpPr>
          <p:spPr>
            <a:xfrm>
              <a:off x="2975859" y="4368383"/>
              <a:ext cx="31995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26" name="Google Shape;1226;p127"/>
            <p:cNvCxnSpPr/>
            <p:nvPr/>
          </p:nvCxnSpPr>
          <p:spPr>
            <a:xfrm rot="-5400000">
              <a:off x="6106275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27" name="Google Shape;1227;p127"/>
          <p:cNvSpPr txBox="1"/>
          <p:nvPr/>
        </p:nvSpPr>
        <p:spPr>
          <a:xfrm rot="-5400000">
            <a:off x="1226535" y="3107602"/>
            <a:ext cx="2147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E50A3B"/>
                </a:solidFill>
                <a:latin typeface="Open Sans"/>
                <a:ea typeface="Open Sans"/>
                <a:cs typeface="Open Sans"/>
                <a:sym typeface="Open Sans"/>
              </a:rPr>
              <a:t>height</a:t>
            </a:r>
            <a:endParaRPr b="0" i="0" sz="1600" u="none" cap="none" strike="noStrike">
              <a:solidFill>
                <a:srgbClr val="E50A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8" name="Google Shape;1228;p127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Border-Box</a:t>
            </a:r>
            <a:endParaRPr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128"/>
          <p:cNvSpPr/>
          <p:nvPr/>
        </p:nvSpPr>
        <p:spPr>
          <a:xfrm>
            <a:off x="1226150" y="1526657"/>
            <a:ext cx="2490000" cy="21609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5" name="Google Shape;1235;p128"/>
          <p:cNvSpPr/>
          <p:nvPr/>
        </p:nvSpPr>
        <p:spPr>
          <a:xfrm>
            <a:off x="1365150" y="1692150"/>
            <a:ext cx="2212200" cy="1829700"/>
          </a:xfrm>
          <a:prstGeom prst="rect">
            <a:avLst/>
          </a:prstGeom>
          <a:solidFill>
            <a:srgbClr val="FDF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6" name="Google Shape;1236;p128"/>
          <p:cNvSpPr/>
          <p:nvPr/>
        </p:nvSpPr>
        <p:spPr>
          <a:xfrm>
            <a:off x="1425054" y="1749036"/>
            <a:ext cx="2092200" cy="1716000"/>
          </a:xfrm>
          <a:prstGeom prst="rect">
            <a:avLst/>
          </a:prstGeom>
          <a:solidFill>
            <a:srgbClr val="A3F0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7" name="Google Shape;1237;p128"/>
          <p:cNvSpPr/>
          <p:nvPr/>
        </p:nvSpPr>
        <p:spPr>
          <a:xfrm>
            <a:off x="1648650" y="1932420"/>
            <a:ext cx="1645200" cy="1349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8" name="Google Shape;1238;p128"/>
          <p:cNvSpPr txBox="1"/>
          <p:nvPr/>
        </p:nvSpPr>
        <p:spPr>
          <a:xfrm>
            <a:off x="1902850" y="1721525"/>
            <a:ext cx="11928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39" name="Google Shape;1239;p128"/>
          <p:cNvSpPr txBox="1"/>
          <p:nvPr/>
        </p:nvSpPr>
        <p:spPr>
          <a:xfrm>
            <a:off x="1648650" y="1932425"/>
            <a:ext cx="16452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rgbClr val="F3F3F3"/>
                </a:solidFill>
                <a:latin typeface="Karla"/>
                <a:ea typeface="Karla"/>
                <a:cs typeface="Karla"/>
                <a:sym typeface="Karla"/>
              </a:rPr>
              <a:t>E</a:t>
            </a:r>
            <a:r>
              <a:rPr b="0" i="0" lang="es" sz="1400" u="none" cap="none" strike="noStrike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sse é um bloco.</a:t>
            </a:r>
            <a:endParaRPr b="0" i="0" sz="1400" u="none" cap="none" strike="noStrike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0" name="Google Shape;1240;p128"/>
          <p:cNvSpPr txBox="1"/>
          <p:nvPr/>
        </p:nvSpPr>
        <p:spPr>
          <a:xfrm rot="-5400000">
            <a:off x="938200" y="2492900"/>
            <a:ext cx="11928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1" name="Google Shape;1241;p128"/>
          <p:cNvSpPr txBox="1"/>
          <p:nvPr/>
        </p:nvSpPr>
        <p:spPr>
          <a:xfrm rot="5400000">
            <a:off x="2807000" y="2493200"/>
            <a:ext cx="11928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2" name="Google Shape;1242;p128"/>
          <p:cNvSpPr txBox="1"/>
          <p:nvPr/>
        </p:nvSpPr>
        <p:spPr>
          <a:xfrm>
            <a:off x="1902850" y="3281825"/>
            <a:ext cx="11928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44D049"/>
                </a:solidFill>
                <a:latin typeface="Open Sans"/>
                <a:ea typeface="Open Sans"/>
                <a:cs typeface="Open Sans"/>
                <a:sym typeface="Open Sans"/>
              </a:rPr>
              <a:t>padding</a:t>
            </a:r>
            <a:endParaRPr b="0" i="0" sz="1200" u="none" cap="none" strike="noStrike">
              <a:solidFill>
                <a:srgbClr val="44D04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3" name="Google Shape;1243;p128"/>
          <p:cNvSpPr txBox="1"/>
          <p:nvPr/>
        </p:nvSpPr>
        <p:spPr>
          <a:xfrm>
            <a:off x="1902850" y="1526650"/>
            <a:ext cx="1192800" cy="16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4" name="Google Shape;1244;p128"/>
          <p:cNvSpPr txBox="1"/>
          <p:nvPr/>
        </p:nvSpPr>
        <p:spPr>
          <a:xfrm>
            <a:off x="1902850" y="3524297"/>
            <a:ext cx="1192800" cy="16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5" name="Google Shape;1245;p128"/>
          <p:cNvSpPr txBox="1"/>
          <p:nvPr/>
        </p:nvSpPr>
        <p:spPr>
          <a:xfrm rot="-5400000">
            <a:off x="697350" y="2535700"/>
            <a:ext cx="11928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6" name="Google Shape;1246;p128"/>
          <p:cNvSpPr txBox="1"/>
          <p:nvPr/>
        </p:nvSpPr>
        <p:spPr>
          <a:xfrm rot="5400000">
            <a:off x="3051825" y="2536000"/>
            <a:ext cx="11928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margin</a:t>
            </a:r>
            <a:endParaRPr b="0" i="0" sz="1200" u="none" cap="none" strike="noStrike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247" name="Google Shape;1247;p128"/>
          <p:cNvGrpSpPr/>
          <p:nvPr/>
        </p:nvGrpSpPr>
        <p:grpSpPr>
          <a:xfrm>
            <a:off x="1246774" y="4044465"/>
            <a:ext cx="2476465" cy="138000"/>
            <a:chOff x="2968749" y="4299374"/>
            <a:chExt cx="3206610" cy="138000"/>
          </a:xfrm>
        </p:grpSpPr>
        <p:cxnSp>
          <p:nvCxnSpPr>
            <p:cNvPr id="1248" name="Google Shape;1248;p128"/>
            <p:cNvCxnSpPr/>
            <p:nvPr/>
          </p:nvCxnSpPr>
          <p:spPr>
            <a:xfrm rot="-5400000">
              <a:off x="2899749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49" name="Google Shape;1249;p128"/>
            <p:cNvCxnSpPr/>
            <p:nvPr/>
          </p:nvCxnSpPr>
          <p:spPr>
            <a:xfrm>
              <a:off x="2975859" y="4368383"/>
              <a:ext cx="31995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50" name="Google Shape;1250;p128"/>
            <p:cNvCxnSpPr/>
            <p:nvPr/>
          </p:nvCxnSpPr>
          <p:spPr>
            <a:xfrm rot="-5400000">
              <a:off x="6106275" y="4368374"/>
              <a:ext cx="138000" cy="0"/>
            </a:xfrm>
            <a:prstGeom prst="straightConnector1">
              <a:avLst/>
            </a:prstGeom>
            <a:noFill/>
            <a:ln cap="flat" cmpd="sng" w="28575">
              <a:solidFill>
                <a:srgbClr val="E50A3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51" name="Google Shape;1251;p128"/>
          <p:cNvSpPr txBox="1"/>
          <p:nvPr/>
        </p:nvSpPr>
        <p:spPr>
          <a:xfrm>
            <a:off x="1402650" y="4089300"/>
            <a:ext cx="21933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E50A3B"/>
                </a:solidFill>
                <a:latin typeface="Open Sans"/>
                <a:ea typeface="Open Sans"/>
                <a:cs typeface="Open Sans"/>
                <a:sym typeface="Open Sans"/>
              </a:rPr>
              <a:t>largura total = 180px</a:t>
            </a:r>
            <a:endParaRPr b="0" i="0" sz="1500" u="none" cap="none" strike="noStrike">
              <a:solidFill>
                <a:srgbClr val="E50A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52" name="Google Shape;1252;p128"/>
          <p:cNvSpPr txBox="1"/>
          <p:nvPr/>
        </p:nvSpPr>
        <p:spPr>
          <a:xfrm>
            <a:off x="4672500" y="1703400"/>
            <a:ext cx="3753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E45649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b="0" i="0" sz="1500" u="none" cap="none" strike="noStrike">
              <a:solidFill>
                <a:srgbClr val="383A4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width: </a:t>
            </a:r>
            <a:r>
              <a:rPr b="1" i="0" lang="es" sz="1500" u="none" cap="none" strike="noStrike">
                <a:solidFill>
                  <a:srgbClr val="986801"/>
                </a:solidFill>
                <a:latin typeface="Consolas"/>
                <a:ea typeface="Consolas"/>
                <a:cs typeface="Consolas"/>
                <a:sym typeface="Consolas"/>
              </a:rPr>
              <a:t>150px</a:t>
            </a:r>
            <a:r>
              <a:rPr b="1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i="0" sz="1500" u="none" cap="none" strike="noStrike">
              <a:solidFill>
                <a:srgbClr val="383A4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    height: </a:t>
            </a:r>
            <a:r>
              <a:rPr b="0" i="0" lang="es" sz="1500" u="none" cap="none" strike="noStrike">
                <a:solidFill>
                  <a:srgbClr val="986801"/>
                </a:solidFill>
                <a:latin typeface="Consolas"/>
                <a:ea typeface="Consolas"/>
                <a:cs typeface="Consolas"/>
                <a:sym typeface="Consolas"/>
              </a:rPr>
              <a:t>130px</a:t>
            </a: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500" u="none" cap="none" strike="noStrike">
              <a:solidFill>
                <a:srgbClr val="383A4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    padding: </a:t>
            </a:r>
            <a:r>
              <a:rPr b="0" i="0" lang="es" sz="1500" u="none" cap="none" strike="noStrike">
                <a:solidFill>
                  <a:srgbClr val="986801"/>
                </a:solidFill>
                <a:latin typeface="Consolas"/>
                <a:ea typeface="Consolas"/>
                <a:cs typeface="Consolas"/>
                <a:sym typeface="Consolas"/>
              </a:rPr>
              <a:t>12px</a:t>
            </a: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500" u="none" cap="none" strike="noStrike">
              <a:solidFill>
                <a:srgbClr val="383A4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    border: solid </a:t>
            </a:r>
            <a:r>
              <a:rPr b="0" i="0" lang="es" sz="1500" u="none" cap="none" strike="noStrike">
                <a:solidFill>
                  <a:srgbClr val="986801"/>
                </a:solidFill>
                <a:latin typeface="Consolas"/>
                <a:ea typeface="Consolas"/>
                <a:cs typeface="Consolas"/>
                <a:sym typeface="Consolas"/>
              </a:rPr>
              <a:t>3px</a:t>
            </a: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s" sz="1500" u="none" cap="none" strike="noStrike">
                <a:solidFill>
                  <a:srgbClr val="986801"/>
                </a:solidFill>
                <a:latin typeface="Consolas"/>
                <a:ea typeface="Consolas"/>
                <a:cs typeface="Consolas"/>
                <a:sym typeface="Consolas"/>
              </a:rPr>
              <a:t>yellow</a:t>
            </a: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500" u="none" cap="none" strike="noStrike">
              <a:solidFill>
                <a:srgbClr val="383A4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    margin: </a:t>
            </a:r>
            <a:r>
              <a:rPr b="0" i="0" lang="es" sz="1500" u="none" cap="none" strike="noStrike">
                <a:solidFill>
                  <a:srgbClr val="986801"/>
                </a:solidFill>
                <a:latin typeface="Consolas"/>
                <a:ea typeface="Consolas"/>
                <a:cs typeface="Consolas"/>
                <a:sym typeface="Consolas"/>
              </a:rPr>
              <a:t>15px</a:t>
            </a: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500" u="none" cap="none" strike="noStrike">
              <a:solidFill>
                <a:srgbClr val="383A4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s" sz="1500" u="none" cap="none" strike="noStrike">
                <a:solidFill>
                  <a:srgbClr val="383A42"/>
                </a:solidFill>
                <a:highlight>
                  <a:srgbClr val="E6E7E8"/>
                </a:highlight>
                <a:latin typeface="Consolas"/>
                <a:ea typeface="Consolas"/>
                <a:cs typeface="Consolas"/>
                <a:sym typeface="Consolas"/>
              </a:rPr>
              <a:t>box-sizing: border-box</a:t>
            </a:r>
            <a:r>
              <a:rPr b="1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 i="0" sz="1500" u="none" cap="none" strike="noStrike">
              <a:solidFill>
                <a:srgbClr val="383A4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83A4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500" u="none" cap="none" strike="noStrike">
              <a:solidFill>
                <a:srgbClr val="383A4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53" name="Google Shape;1253;p128"/>
          <p:cNvSpPr txBox="1"/>
          <p:nvPr/>
        </p:nvSpPr>
        <p:spPr>
          <a:xfrm>
            <a:off x="857688" y="3734950"/>
            <a:ext cx="3215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EA9999"/>
                </a:solidFill>
                <a:latin typeface="Open Sans"/>
                <a:ea typeface="Open Sans"/>
                <a:cs typeface="Open Sans"/>
                <a:sym typeface="Open Sans"/>
              </a:rPr>
              <a:t>15px + 150px + 15px</a:t>
            </a:r>
            <a:endParaRPr b="0" i="0" sz="1100" u="none" cap="none" strike="noStrike">
              <a:solidFill>
                <a:srgbClr val="EA999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54" name="Google Shape;1254;p128"/>
          <p:cNvSpPr txBox="1"/>
          <p:nvPr>
            <p:ph type="title"/>
          </p:nvPr>
        </p:nvSpPr>
        <p:spPr>
          <a:xfrm>
            <a:off x="621575" y="597425"/>
            <a:ext cx="777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Box-sizing: border-box no css</a:t>
            </a:r>
            <a:endParaRP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p129"/>
          <p:cNvSpPr txBox="1"/>
          <p:nvPr/>
        </p:nvSpPr>
        <p:spPr>
          <a:xfrm>
            <a:off x="1006375" y="1902050"/>
            <a:ext cx="5529000" cy="22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É uma prática muito comum aplicar</a:t>
            </a:r>
            <a:r>
              <a:rPr b="1" i="0" lang="es" sz="1600" u="none" cap="none" strike="noStrik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b="1" i="0" sz="1600" u="none" cap="none" strike="noStrik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" sz="1600" u="none" cap="none" strike="noStrik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box-sizing: border-box</a:t>
            </a:r>
            <a:r>
              <a:rPr b="0" i="0" lang="es" sz="1600" u="none" cap="none" strike="noStrike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endParaRPr b="0" i="0" sz="1600" u="none" cap="none" strike="noStrike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a todos os elementos do site com a seguinte linha de código:</a:t>
            </a:r>
            <a:endParaRPr b="0" i="0" sz="1600" u="none" cap="none" strike="noStrike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2100" u="none" cap="none" strike="noStrike">
                <a:solidFill>
                  <a:srgbClr val="E06C75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b="0" i="0" lang="es" sz="2100" u="none" cap="none" strike="noStrike">
                <a:solidFill>
                  <a:srgbClr val="D19A66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s" sz="21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rPr>
              <a:t>{ box-sizing: </a:t>
            </a:r>
            <a:r>
              <a:rPr b="0" i="0" lang="es" sz="2100" u="none" cap="none" strike="noStrike">
                <a:solidFill>
                  <a:srgbClr val="D19A66"/>
                </a:solidFill>
                <a:latin typeface="Consolas"/>
                <a:ea typeface="Consolas"/>
                <a:cs typeface="Consolas"/>
                <a:sym typeface="Consolas"/>
              </a:rPr>
              <a:t>border-box</a:t>
            </a:r>
            <a:r>
              <a:rPr b="0" i="0" lang="es" sz="2100" u="none" cap="none" strike="noStrike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rPr>
              <a:t> }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1261" name="Google Shape;1261;p129"/>
          <p:cNvGrpSpPr/>
          <p:nvPr/>
        </p:nvGrpSpPr>
        <p:grpSpPr>
          <a:xfrm>
            <a:off x="938995" y="1408423"/>
            <a:ext cx="344969" cy="308595"/>
            <a:chOff x="3016921" y="2408750"/>
            <a:chExt cx="793215" cy="709740"/>
          </a:xfrm>
        </p:grpSpPr>
        <p:sp>
          <p:nvSpPr>
            <p:cNvPr id="1262" name="Google Shape;1262;p129"/>
            <p:cNvSpPr/>
            <p:nvPr/>
          </p:nvSpPr>
          <p:spPr>
            <a:xfrm>
              <a:off x="3016921" y="2408750"/>
              <a:ext cx="332591" cy="709740"/>
            </a:xfrm>
            <a:custGeom>
              <a:rect b="b" l="l" r="r" t="t"/>
              <a:pathLst>
                <a:path extrusionOk="0" h="85408" w="40023">
                  <a:moveTo>
                    <a:pt x="33588" y="1"/>
                  </a:moveTo>
                  <a:lnTo>
                    <a:pt x="32645" y="43"/>
                  </a:lnTo>
                  <a:lnTo>
                    <a:pt x="30843" y="472"/>
                  </a:lnTo>
                  <a:lnTo>
                    <a:pt x="29256" y="1373"/>
                  </a:lnTo>
                  <a:lnTo>
                    <a:pt x="27797" y="2703"/>
                  </a:lnTo>
                  <a:lnTo>
                    <a:pt x="27154" y="3561"/>
                  </a:lnTo>
                  <a:lnTo>
                    <a:pt x="8237" y="39680"/>
                  </a:lnTo>
                  <a:lnTo>
                    <a:pt x="6263" y="43541"/>
                  </a:lnTo>
                  <a:lnTo>
                    <a:pt x="3904" y="49160"/>
                  </a:lnTo>
                  <a:lnTo>
                    <a:pt x="2617" y="52806"/>
                  </a:lnTo>
                  <a:lnTo>
                    <a:pt x="1588" y="56324"/>
                  </a:lnTo>
                  <a:lnTo>
                    <a:pt x="815" y="59756"/>
                  </a:lnTo>
                  <a:lnTo>
                    <a:pt x="301" y="63101"/>
                  </a:lnTo>
                  <a:lnTo>
                    <a:pt x="43" y="66319"/>
                  </a:lnTo>
                  <a:lnTo>
                    <a:pt x="0" y="67906"/>
                  </a:lnTo>
                  <a:lnTo>
                    <a:pt x="0" y="78587"/>
                  </a:lnTo>
                  <a:lnTo>
                    <a:pt x="43" y="79445"/>
                  </a:lnTo>
                  <a:lnTo>
                    <a:pt x="258" y="80904"/>
                  </a:lnTo>
                  <a:lnTo>
                    <a:pt x="687" y="82190"/>
                  </a:lnTo>
                  <a:lnTo>
                    <a:pt x="1373" y="83263"/>
                  </a:lnTo>
                  <a:lnTo>
                    <a:pt x="2274" y="84121"/>
                  </a:lnTo>
                  <a:lnTo>
                    <a:pt x="3389" y="84721"/>
                  </a:lnTo>
                  <a:lnTo>
                    <a:pt x="4719" y="85150"/>
                  </a:lnTo>
                  <a:lnTo>
                    <a:pt x="6306" y="85365"/>
                  </a:lnTo>
                  <a:lnTo>
                    <a:pt x="7164" y="85408"/>
                  </a:lnTo>
                  <a:lnTo>
                    <a:pt x="32902" y="85408"/>
                  </a:lnTo>
                  <a:lnTo>
                    <a:pt x="33760" y="85365"/>
                  </a:lnTo>
                  <a:lnTo>
                    <a:pt x="35304" y="85150"/>
                  </a:lnTo>
                  <a:lnTo>
                    <a:pt x="36677" y="84721"/>
                  </a:lnTo>
                  <a:lnTo>
                    <a:pt x="37792" y="84035"/>
                  </a:lnTo>
                  <a:lnTo>
                    <a:pt x="38693" y="83134"/>
                  </a:lnTo>
                  <a:lnTo>
                    <a:pt x="39336" y="82019"/>
                  </a:lnTo>
                  <a:lnTo>
                    <a:pt x="39808" y="80689"/>
                  </a:lnTo>
                  <a:lnTo>
                    <a:pt x="40023" y="79145"/>
                  </a:lnTo>
                  <a:lnTo>
                    <a:pt x="40023" y="78244"/>
                  </a:lnTo>
                  <a:lnTo>
                    <a:pt x="40023" y="7164"/>
                  </a:lnTo>
                  <a:lnTo>
                    <a:pt x="40023" y="6263"/>
                  </a:lnTo>
                  <a:lnTo>
                    <a:pt x="39808" y="4719"/>
                  </a:lnTo>
                  <a:lnTo>
                    <a:pt x="39422" y="3389"/>
                  </a:lnTo>
                  <a:lnTo>
                    <a:pt x="38822" y="2231"/>
                  </a:lnTo>
                  <a:lnTo>
                    <a:pt x="38007" y="1373"/>
                  </a:lnTo>
                  <a:lnTo>
                    <a:pt x="37020" y="687"/>
                  </a:lnTo>
                  <a:lnTo>
                    <a:pt x="35776" y="258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EC18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129"/>
            <p:cNvSpPr/>
            <p:nvPr/>
          </p:nvSpPr>
          <p:spPr>
            <a:xfrm>
              <a:off x="3477545" y="2408750"/>
              <a:ext cx="332591" cy="709740"/>
            </a:xfrm>
            <a:custGeom>
              <a:rect b="b" l="l" r="r" t="t"/>
              <a:pathLst>
                <a:path extrusionOk="0" h="85408" w="40023">
                  <a:moveTo>
                    <a:pt x="33588" y="1"/>
                  </a:moveTo>
                  <a:lnTo>
                    <a:pt x="32645" y="43"/>
                  </a:lnTo>
                  <a:lnTo>
                    <a:pt x="30843" y="472"/>
                  </a:lnTo>
                  <a:lnTo>
                    <a:pt x="29256" y="1373"/>
                  </a:lnTo>
                  <a:lnTo>
                    <a:pt x="27797" y="2703"/>
                  </a:lnTo>
                  <a:lnTo>
                    <a:pt x="27154" y="3561"/>
                  </a:lnTo>
                  <a:lnTo>
                    <a:pt x="8237" y="39680"/>
                  </a:lnTo>
                  <a:lnTo>
                    <a:pt x="6263" y="43541"/>
                  </a:lnTo>
                  <a:lnTo>
                    <a:pt x="3904" y="49160"/>
                  </a:lnTo>
                  <a:lnTo>
                    <a:pt x="2617" y="52806"/>
                  </a:lnTo>
                  <a:lnTo>
                    <a:pt x="1588" y="56324"/>
                  </a:lnTo>
                  <a:lnTo>
                    <a:pt x="815" y="59756"/>
                  </a:lnTo>
                  <a:lnTo>
                    <a:pt x="301" y="63101"/>
                  </a:lnTo>
                  <a:lnTo>
                    <a:pt x="43" y="66319"/>
                  </a:lnTo>
                  <a:lnTo>
                    <a:pt x="0" y="67906"/>
                  </a:lnTo>
                  <a:lnTo>
                    <a:pt x="0" y="78587"/>
                  </a:lnTo>
                  <a:lnTo>
                    <a:pt x="43" y="79445"/>
                  </a:lnTo>
                  <a:lnTo>
                    <a:pt x="258" y="80904"/>
                  </a:lnTo>
                  <a:lnTo>
                    <a:pt x="687" y="82190"/>
                  </a:lnTo>
                  <a:lnTo>
                    <a:pt x="1373" y="83263"/>
                  </a:lnTo>
                  <a:lnTo>
                    <a:pt x="2274" y="84121"/>
                  </a:lnTo>
                  <a:lnTo>
                    <a:pt x="3389" y="84721"/>
                  </a:lnTo>
                  <a:lnTo>
                    <a:pt x="4719" y="85150"/>
                  </a:lnTo>
                  <a:lnTo>
                    <a:pt x="6306" y="85365"/>
                  </a:lnTo>
                  <a:lnTo>
                    <a:pt x="7164" y="85408"/>
                  </a:lnTo>
                  <a:lnTo>
                    <a:pt x="32902" y="85408"/>
                  </a:lnTo>
                  <a:lnTo>
                    <a:pt x="33760" y="85365"/>
                  </a:lnTo>
                  <a:lnTo>
                    <a:pt x="35304" y="85150"/>
                  </a:lnTo>
                  <a:lnTo>
                    <a:pt x="36677" y="84721"/>
                  </a:lnTo>
                  <a:lnTo>
                    <a:pt x="37792" y="84035"/>
                  </a:lnTo>
                  <a:lnTo>
                    <a:pt x="38693" y="83134"/>
                  </a:lnTo>
                  <a:lnTo>
                    <a:pt x="39336" y="82019"/>
                  </a:lnTo>
                  <a:lnTo>
                    <a:pt x="39808" y="80689"/>
                  </a:lnTo>
                  <a:lnTo>
                    <a:pt x="40023" y="79145"/>
                  </a:lnTo>
                  <a:lnTo>
                    <a:pt x="40023" y="78244"/>
                  </a:lnTo>
                  <a:lnTo>
                    <a:pt x="40023" y="7164"/>
                  </a:lnTo>
                  <a:lnTo>
                    <a:pt x="40023" y="6263"/>
                  </a:lnTo>
                  <a:lnTo>
                    <a:pt x="39808" y="4719"/>
                  </a:lnTo>
                  <a:lnTo>
                    <a:pt x="39422" y="3389"/>
                  </a:lnTo>
                  <a:lnTo>
                    <a:pt x="38822" y="2231"/>
                  </a:lnTo>
                  <a:lnTo>
                    <a:pt x="38007" y="1373"/>
                  </a:lnTo>
                  <a:lnTo>
                    <a:pt x="37020" y="687"/>
                  </a:lnTo>
                  <a:lnTo>
                    <a:pt x="35776" y="258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EC18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4" name="Google Shape;1264;p129"/>
          <p:cNvGrpSpPr/>
          <p:nvPr/>
        </p:nvGrpSpPr>
        <p:grpSpPr>
          <a:xfrm rot="10800000">
            <a:off x="6360965" y="4039448"/>
            <a:ext cx="344970" cy="308595"/>
            <a:chOff x="2965350" y="2408750"/>
            <a:chExt cx="793216" cy="709740"/>
          </a:xfrm>
        </p:grpSpPr>
        <p:sp>
          <p:nvSpPr>
            <p:cNvPr id="1265" name="Google Shape;1265;p129"/>
            <p:cNvSpPr/>
            <p:nvPr/>
          </p:nvSpPr>
          <p:spPr>
            <a:xfrm>
              <a:off x="2965350" y="2408750"/>
              <a:ext cx="332591" cy="709740"/>
            </a:xfrm>
            <a:custGeom>
              <a:rect b="b" l="l" r="r" t="t"/>
              <a:pathLst>
                <a:path extrusionOk="0" h="85408" w="40023">
                  <a:moveTo>
                    <a:pt x="33588" y="1"/>
                  </a:moveTo>
                  <a:lnTo>
                    <a:pt x="32645" y="43"/>
                  </a:lnTo>
                  <a:lnTo>
                    <a:pt x="30843" y="472"/>
                  </a:lnTo>
                  <a:lnTo>
                    <a:pt x="29256" y="1373"/>
                  </a:lnTo>
                  <a:lnTo>
                    <a:pt x="27797" y="2703"/>
                  </a:lnTo>
                  <a:lnTo>
                    <a:pt x="27154" y="3561"/>
                  </a:lnTo>
                  <a:lnTo>
                    <a:pt x="8237" y="39680"/>
                  </a:lnTo>
                  <a:lnTo>
                    <a:pt x="6263" y="43541"/>
                  </a:lnTo>
                  <a:lnTo>
                    <a:pt x="3904" y="49160"/>
                  </a:lnTo>
                  <a:lnTo>
                    <a:pt x="2617" y="52806"/>
                  </a:lnTo>
                  <a:lnTo>
                    <a:pt x="1588" y="56324"/>
                  </a:lnTo>
                  <a:lnTo>
                    <a:pt x="815" y="59756"/>
                  </a:lnTo>
                  <a:lnTo>
                    <a:pt x="301" y="63101"/>
                  </a:lnTo>
                  <a:lnTo>
                    <a:pt x="43" y="66319"/>
                  </a:lnTo>
                  <a:lnTo>
                    <a:pt x="0" y="67906"/>
                  </a:lnTo>
                  <a:lnTo>
                    <a:pt x="0" y="78587"/>
                  </a:lnTo>
                  <a:lnTo>
                    <a:pt x="43" y="79445"/>
                  </a:lnTo>
                  <a:lnTo>
                    <a:pt x="258" y="80904"/>
                  </a:lnTo>
                  <a:lnTo>
                    <a:pt x="687" y="82190"/>
                  </a:lnTo>
                  <a:lnTo>
                    <a:pt x="1373" y="83263"/>
                  </a:lnTo>
                  <a:lnTo>
                    <a:pt x="2274" y="84121"/>
                  </a:lnTo>
                  <a:lnTo>
                    <a:pt x="3389" y="84721"/>
                  </a:lnTo>
                  <a:lnTo>
                    <a:pt x="4719" y="85150"/>
                  </a:lnTo>
                  <a:lnTo>
                    <a:pt x="6306" y="85365"/>
                  </a:lnTo>
                  <a:lnTo>
                    <a:pt x="7164" y="85408"/>
                  </a:lnTo>
                  <a:lnTo>
                    <a:pt x="32902" y="85408"/>
                  </a:lnTo>
                  <a:lnTo>
                    <a:pt x="33760" y="85365"/>
                  </a:lnTo>
                  <a:lnTo>
                    <a:pt x="35304" y="85150"/>
                  </a:lnTo>
                  <a:lnTo>
                    <a:pt x="36677" y="84721"/>
                  </a:lnTo>
                  <a:lnTo>
                    <a:pt x="37792" y="84035"/>
                  </a:lnTo>
                  <a:lnTo>
                    <a:pt x="38693" y="83134"/>
                  </a:lnTo>
                  <a:lnTo>
                    <a:pt x="39336" y="82019"/>
                  </a:lnTo>
                  <a:lnTo>
                    <a:pt x="39808" y="80689"/>
                  </a:lnTo>
                  <a:lnTo>
                    <a:pt x="40023" y="79145"/>
                  </a:lnTo>
                  <a:lnTo>
                    <a:pt x="40023" y="78244"/>
                  </a:lnTo>
                  <a:lnTo>
                    <a:pt x="40023" y="7164"/>
                  </a:lnTo>
                  <a:lnTo>
                    <a:pt x="40023" y="6263"/>
                  </a:lnTo>
                  <a:lnTo>
                    <a:pt x="39808" y="4719"/>
                  </a:lnTo>
                  <a:lnTo>
                    <a:pt x="39422" y="3389"/>
                  </a:lnTo>
                  <a:lnTo>
                    <a:pt x="38822" y="2231"/>
                  </a:lnTo>
                  <a:lnTo>
                    <a:pt x="38007" y="1373"/>
                  </a:lnTo>
                  <a:lnTo>
                    <a:pt x="37020" y="687"/>
                  </a:lnTo>
                  <a:lnTo>
                    <a:pt x="35776" y="258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EC18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129"/>
            <p:cNvSpPr/>
            <p:nvPr/>
          </p:nvSpPr>
          <p:spPr>
            <a:xfrm>
              <a:off x="3425975" y="2408750"/>
              <a:ext cx="332591" cy="709740"/>
            </a:xfrm>
            <a:custGeom>
              <a:rect b="b" l="l" r="r" t="t"/>
              <a:pathLst>
                <a:path extrusionOk="0" h="85408" w="40023">
                  <a:moveTo>
                    <a:pt x="33588" y="1"/>
                  </a:moveTo>
                  <a:lnTo>
                    <a:pt x="32645" y="43"/>
                  </a:lnTo>
                  <a:lnTo>
                    <a:pt x="30843" y="472"/>
                  </a:lnTo>
                  <a:lnTo>
                    <a:pt x="29256" y="1373"/>
                  </a:lnTo>
                  <a:lnTo>
                    <a:pt x="27797" y="2703"/>
                  </a:lnTo>
                  <a:lnTo>
                    <a:pt x="27154" y="3561"/>
                  </a:lnTo>
                  <a:lnTo>
                    <a:pt x="8237" y="39680"/>
                  </a:lnTo>
                  <a:lnTo>
                    <a:pt x="6263" y="43541"/>
                  </a:lnTo>
                  <a:lnTo>
                    <a:pt x="3904" y="49160"/>
                  </a:lnTo>
                  <a:lnTo>
                    <a:pt x="2617" y="52806"/>
                  </a:lnTo>
                  <a:lnTo>
                    <a:pt x="1588" y="56324"/>
                  </a:lnTo>
                  <a:lnTo>
                    <a:pt x="815" y="59756"/>
                  </a:lnTo>
                  <a:lnTo>
                    <a:pt x="301" y="63101"/>
                  </a:lnTo>
                  <a:lnTo>
                    <a:pt x="43" y="66319"/>
                  </a:lnTo>
                  <a:lnTo>
                    <a:pt x="0" y="67906"/>
                  </a:lnTo>
                  <a:lnTo>
                    <a:pt x="0" y="78587"/>
                  </a:lnTo>
                  <a:lnTo>
                    <a:pt x="43" y="79445"/>
                  </a:lnTo>
                  <a:lnTo>
                    <a:pt x="258" y="80904"/>
                  </a:lnTo>
                  <a:lnTo>
                    <a:pt x="687" y="82190"/>
                  </a:lnTo>
                  <a:lnTo>
                    <a:pt x="1373" y="83263"/>
                  </a:lnTo>
                  <a:lnTo>
                    <a:pt x="2274" y="84121"/>
                  </a:lnTo>
                  <a:lnTo>
                    <a:pt x="3389" y="84721"/>
                  </a:lnTo>
                  <a:lnTo>
                    <a:pt x="4719" y="85150"/>
                  </a:lnTo>
                  <a:lnTo>
                    <a:pt x="6306" y="85365"/>
                  </a:lnTo>
                  <a:lnTo>
                    <a:pt x="7164" y="85408"/>
                  </a:lnTo>
                  <a:lnTo>
                    <a:pt x="32902" y="85408"/>
                  </a:lnTo>
                  <a:lnTo>
                    <a:pt x="33760" y="85365"/>
                  </a:lnTo>
                  <a:lnTo>
                    <a:pt x="35304" y="85150"/>
                  </a:lnTo>
                  <a:lnTo>
                    <a:pt x="36677" y="84721"/>
                  </a:lnTo>
                  <a:lnTo>
                    <a:pt x="37792" y="84035"/>
                  </a:lnTo>
                  <a:lnTo>
                    <a:pt x="38693" y="83134"/>
                  </a:lnTo>
                  <a:lnTo>
                    <a:pt x="39336" y="82019"/>
                  </a:lnTo>
                  <a:lnTo>
                    <a:pt x="39808" y="80689"/>
                  </a:lnTo>
                  <a:lnTo>
                    <a:pt x="40023" y="79145"/>
                  </a:lnTo>
                  <a:lnTo>
                    <a:pt x="40023" y="78244"/>
                  </a:lnTo>
                  <a:lnTo>
                    <a:pt x="40023" y="7164"/>
                  </a:lnTo>
                  <a:lnTo>
                    <a:pt x="40023" y="6263"/>
                  </a:lnTo>
                  <a:lnTo>
                    <a:pt x="39808" y="4719"/>
                  </a:lnTo>
                  <a:lnTo>
                    <a:pt x="39422" y="3389"/>
                  </a:lnTo>
                  <a:lnTo>
                    <a:pt x="38822" y="2231"/>
                  </a:lnTo>
                  <a:lnTo>
                    <a:pt x="38007" y="1373"/>
                  </a:lnTo>
                  <a:lnTo>
                    <a:pt x="37020" y="687"/>
                  </a:lnTo>
                  <a:lnTo>
                    <a:pt x="35776" y="258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EC18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130"/>
          <p:cNvSpPr txBox="1"/>
          <p:nvPr/>
        </p:nvSpPr>
        <p:spPr>
          <a:xfrm>
            <a:off x="1412775" y="1241425"/>
            <a:ext cx="58296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VAMOS MEXER SOZINHAS?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Tentem melhorar o </a:t>
            </a: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espaçamento</a:t>
            </a: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 do </a:t>
            </a: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formulário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131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MINUTOS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79" name="Google Shape;1279;p131"/>
          <p:cNvSpPr txBox="1"/>
          <p:nvPr/>
        </p:nvSpPr>
        <p:spPr>
          <a:xfrm>
            <a:off x="2715625" y="2195550"/>
            <a:ext cx="10050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0</a:t>
            </a:r>
            <a:endParaRPr b="1" i="0" sz="6000" u="none" cap="none" strike="noStrike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p132"/>
          <p:cNvSpPr txBox="1"/>
          <p:nvPr>
            <p:ph type="title"/>
          </p:nvPr>
        </p:nvSpPr>
        <p:spPr>
          <a:xfrm>
            <a:off x="647425" y="2058900"/>
            <a:ext cx="7708500" cy="10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rgbClr val="8E7CC3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exercicio extra: </a:t>
            </a:r>
            <a:r>
              <a:rPr lang="es" sz="3200">
                <a:solidFill>
                  <a:srgbClr val="8E7CC3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instagraminho Aluna</a:t>
            </a:r>
            <a:endParaRPr sz="3200">
              <a:solidFill>
                <a:srgbClr val="8E7CC3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